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84" r:id="rId3"/>
    <p:sldId id="288" r:id="rId4"/>
    <p:sldId id="289" r:id="rId5"/>
    <p:sldId id="300" r:id="rId6"/>
    <p:sldId id="297" r:id="rId7"/>
    <p:sldId id="262" r:id="rId8"/>
    <p:sldId id="267" r:id="rId9"/>
    <p:sldId id="321" r:id="rId10"/>
    <p:sldId id="336" r:id="rId11"/>
    <p:sldId id="345" r:id="rId12"/>
    <p:sldId id="346" r:id="rId13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372" y="-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27114" y="255778"/>
            <a:ext cx="10112628" cy="85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02C8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2C8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00" b="1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399" cy="77723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8087" y="67056"/>
            <a:ext cx="5636514" cy="13357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2C8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87753" y="1400657"/>
            <a:ext cx="2298065" cy="408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44E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2C8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058399" cy="77723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881" y="38481"/>
            <a:ext cx="9999345" cy="1080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02C8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4958" y="3554897"/>
            <a:ext cx="7428483" cy="220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93294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8805" algn="l"/>
                <a:tab pos="9316085" algn="l"/>
              </a:tabLst>
            </a:pPr>
            <a:r>
              <a:rPr sz="4400" u="sng" dirty="0">
                <a:uFill>
                  <a:solidFill>
                    <a:srgbClr val="344E61"/>
                  </a:solidFill>
                </a:uFill>
              </a:rPr>
              <a:t>	WHAT</a:t>
            </a:r>
            <a:r>
              <a:rPr sz="4400" u="sng" spc="250" dirty="0">
                <a:uFill>
                  <a:solidFill>
                    <a:srgbClr val="344E61"/>
                  </a:solidFill>
                </a:uFill>
              </a:rPr>
              <a:t> </a:t>
            </a:r>
            <a:r>
              <a:rPr sz="4400" u="sng" spc="-509">
                <a:uFill>
                  <a:solidFill>
                    <a:srgbClr val="344E61"/>
                  </a:solidFill>
                </a:uFill>
              </a:rPr>
              <a:t>IS</a:t>
            </a:r>
            <a:r>
              <a:rPr sz="4400" u="sng" spc="285">
                <a:uFill>
                  <a:solidFill>
                    <a:srgbClr val="344E61"/>
                  </a:solidFill>
                </a:uFill>
              </a:rPr>
              <a:t> </a:t>
            </a:r>
            <a:r>
              <a:rPr lang="en-US" sz="4400" u="sng" spc="-100" dirty="0" smtClean="0">
                <a:uFill>
                  <a:solidFill>
                    <a:srgbClr val="344E61"/>
                  </a:solidFill>
                </a:uFill>
              </a:rPr>
              <a:t>AMB</a:t>
            </a:r>
            <a:r>
              <a:rPr sz="4400" u="sng" spc="260" smtClean="0">
                <a:uFill>
                  <a:solidFill>
                    <a:srgbClr val="344E61"/>
                  </a:solidFill>
                </a:uFill>
              </a:rPr>
              <a:t> </a:t>
            </a:r>
            <a:r>
              <a:rPr sz="4400" u="sng" spc="-1185" dirty="0">
                <a:uFill>
                  <a:solidFill>
                    <a:srgbClr val="344E61"/>
                  </a:solidFill>
                </a:uFill>
              </a:rPr>
              <a:t>?</a:t>
            </a:r>
            <a:r>
              <a:rPr sz="4400" u="sng" dirty="0">
                <a:uFill>
                  <a:solidFill>
                    <a:srgbClr val="344E61"/>
                  </a:solidFill>
                </a:uFill>
              </a:rPr>
              <a:t>	</a:t>
            </a:r>
            <a:endParaRPr sz="4400"/>
          </a:p>
        </p:txBody>
      </p:sp>
      <p:grpSp>
        <p:nvGrpSpPr>
          <p:cNvPr id="5" name="object 5"/>
          <p:cNvGrpSpPr/>
          <p:nvPr/>
        </p:nvGrpSpPr>
        <p:grpSpPr>
          <a:xfrm>
            <a:off x="222504" y="0"/>
            <a:ext cx="9558527" cy="7516368"/>
            <a:chOff x="222504" y="0"/>
            <a:chExt cx="9558527" cy="7516368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600" y="4495800"/>
              <a:ext cx="1551431" cy="30205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8836" y="4447032"/>
              <a:ext cx="1464564" cy="30205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504" y="0"/>
              <a:ext cx="899172" cy="1072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944" y="0"/>
              <a:ext cx="797051" cy="102412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1066800"/>
            <a:ext cx="9601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en-US" dirty="0" smtClean="0"/>
              <a:t>AMB is an Advance mineral Balanced that transforms the structure of water at molecular level to optimize its properties for Domestic &amp; industrial use.  </a:t>
            </a:r>
          </a:p>
          <a:p>
            <a:endParaRPr lang="en-US" dirty="0" smtClean="0"/>
          </a:p>
          <a:p>
            <a:r>
              <a:rPr lang="en-US" dirty="0" smtClean="0"/>
              <a:t>Cluster Reduction – Breaks down large water clusters into </a:t>
            </a:r>
            <a:r>
              <a:rPr lang="en-US" dirty="0" smtClean="0">
                <a:solidFill>
                  <a:srgbClr val="FF0000"/>
                </a:solidFill>
              </a:rPr>
              <a:t>smaller ones</a:t>
            </a:r>
            <a:r>
              <a:rPr lang="en-US" dirty="0" smtClean="0"/>
              <a:t>, improving water permeability and efficiency.  </a:t>
            </a:r>
          </a:p>
          <a:p>
            <a:endParaRPr lang="en-US" dirty="0" smtClean="0"/>
          </a:p>
          <a:p>
            <a:r>
              <a:rPr lang="en-US" dirty="0" smtClean="0"/>
              <a:t>Deionization of Minerals – Neutralizes mineral ions in water, preventing scale formation. 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Colloid Formation – Converts scaling minerals like magnesium and calcium into </a:t>
            </a:r>
            <a:r>
              <a:rPr lang="en-US" dirty="0" smtClean="0">
                <a:solidFill>
                  <a:srgbClr val="FF0000"/>
                </a:solidFill>
              </a:rPr>
              <a:t>soft,   nonstick colloids</a:t>
            </a:r>
            <a:r>
              <a:rPr lang="en-US" dirty="0" smtClean="0"/>
              <a:t>, eliminating scale buildup.  </a:t>
            </a:r>
          </a:p>
          <a:p>
            <a:endParaRPr lang="en-US" dirty="0" smtClean="0"/>
          </a:p>
          <a:p>
            <a:r>
              <a:rPr lang="en-US" dirty="0" smtClean="0"/>
              <a:t>Cat ionization of Water – </a:t>
            </a:r>
            <a:r>
              <a:rPr lang="en-US" dirty="0" smtClean="0">
                <a:solidFill>
                  <a:srgbClr val="FF0000"/>
                </a:solidFill>
              </a:rPr>
              <a:t>Positively charges </a:t>
            </a:r>
            <a:r>
              <a:rPr lang="en-US" dirty="0" smtClean="0"/>
              <a:t>water, enhancing its </a:t>
            </a:r>
          </a:p>
          <a:p>
            <a:r>
              <a:rPr lang="en-US" dirty="0" smtClean="0"/>
              <a:t>interaction with industrial systems for better performance &amp; efficiency.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This chemical free, power free, and maintenance free solution </a:t>
            </a:r>
          </a:p>
          <a:p>
            <a:r>
              <a:rPr lang="en-US" b="1" dirty="0" smtClean="0"/>
              <a:t>is ideal for industries seeking sustainable and cost-effective </a:t>
            </a:r>
          </a:p>
          <a:p>
            <a:r>
              <a:rPr lang="en-US" b="1" dirty="0" smtClean="0"/>
              <a:t>water treatment.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r="29300"/>
          <a:stretch>
            <a:fillRect/>
          </a:stretch>
        </p:blipFill>
        <p:spPr bwMode="auto">
          <a:xfrm>
            <a:off x="533400" y="762000"/>
            <a:ext cx="9220199" cy="730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(2136).png"/>
          <p:cNvPicPr/>
          <p:nvPr/>
        </p:nvPicPr>
        <p:blipFill>
          <a:blip r:embed="rId2"/>
          <a:srcRect l="22222" t="30247" r="25556" b="18395"/>
          <a:stretch>
            <a:fillRect/>
          </a:stretch>
        </p:blipFill>
        <p:spPr>
          <a:xfrm>
            <a:off x="304800" y="457200"/>
            <a:ext cx="93726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32321"/>
          <a:ext cx="9448800" cy="7544488"/>
        </p:xfrm>
        <a:graphic>
          <a:graphicData uri="http://schemas.openxmlformats.org/drawingml/2006/table">
            <a:tbl>
              <a:tblPr/>
              <a:tblGrid>
                <a:gridCol w="4724400"/>
                <a:gridCol w="4724400"/>
              </a:tblGrid>
              <a:tr h="2284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Application Sector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AMB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Benefits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Industrial Cooling Towers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Prevents scale &amp; rust, reduces chemical use, improves efficiency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Power Plants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Reduces scaling in boilers &amp; cooling systems, extends equipment lifespan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Sugar Mills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Prevents scale in evaporators &amp; heat exchangers, reduces maintenance costs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Distilleries &amp; Breweries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Improves water quality, enhances fermentation efficiency, reduces biofouling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Textile &amp; Leather Industry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Prevents scale in dyeing machines, reduces chemical use, improves fabric quality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Edible Oil Mills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Reduces scaling in processing equipment, improves oil extraction efficiency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Milk &amp; Dairy Processing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Eliminates biofilm &amp; bacteria, improves hygiene, extends shelf life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Ice Cream &amp; Packaged Food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Enhances product quality, prevents microbial contamination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Agricultural Greenhouses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Reduces water &amp; fertilizer consumption, increases crop yield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Hospitals &amp; Public Places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Improves sanitation, reduces odors, prevents pipe scaling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Concrete Industry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Reduces water &amp; chemical usage, strengthens concrete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Swimming Pools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Reduces chlorine use, prevents corrosion, improves water clarity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Livestock Farming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Reduces antibiotic use, improves animal health &amp; growth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Household &amp; Laundry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Improves washing efficiency, reduces detergent &amp; chemical use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Ships, Trains &amp; Aircraft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Prevents scale, eliminates biofouling, reduces maintenance costs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Medical Dialysis Equipment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Extends RO membrane life, reduces contamination risk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Packaged Meat &amp; Food Storage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Extends shelf life, prevents bacterial contamination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Agricultural Irrigation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Improves water absorption, reduces pesticide &amp; fertilizer use</a:t>
                      </a:r>
                    </a:p>
                  </a:txBody>
                  <a:tcPr marL="7436" marR="7436" marT="7436" marB="7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881" y="38481"/>
            <a:ext cx="9999345" cy="1292662"/>
          </a:xfrm>
        </p:spPr>
        <p:txBody>
          <a:bodyPr/>
          <a:lstStyle/>
          <a:p>
            <a:r>
              <a:rPr lang="en-US" sz="3600" dirty="0" smtClean="0"/>
              <a:t>Scientific Principle of AMB Technology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algn="just">
              <a:lnSpc>
                <a:spcPct val="100000"/>
              </a:lnSpc>
              <a:spcBef>
                <a:spcPts val="5"/>
              </a:spcBef>
            </a:pPr>
            <a:r>
              <a:rPr lang="en-US" b="1" i="1" dirty="0" smtClean="0">
                <a:latin typeface="Arial"/>
                <a:cs typeface="Arial"/>
              </a:rPr>
              <a:t>CEC</a:t>
            </a:r>
            <a:r>
              <a:rPr lang="en-US" b="1" i="1" spc="-45" dirty="0" smtClean="0">
                <a:latin typeface="Arial"/>
                <a:cs typeface="Arial"/>
              </a:rPr>
              <a:t> </a:t>
            </a:r>
            <a:r>
              <a:rPr lang="en-US" b="1" i="1" dirty="0" smtClean="0">
                <a:latin typeface="Arial"/>
                <a:cs typeface="Arial"/>
              </a:rPr>
              <a:t>(</a:t>
            </a:r>
            <a:r>
              <a:rPr lang="en-US" b="1" i="1" spc="-65" dirty="0" smtClean="0">
                <a:latin typeface="Arial"/>
                <a:cs typeface="Arial"/>
              </a:rPr>
              <a:t> </a:t>
            </a:r>
            <a:r>
              <a:rPr lang="en-US" b="1" i="1" dirty="0" err="1" smtClean="0">
                <a:latin typeface="Arial"/>
                <a:cs typeface="Arial"/>
              </a:rPr>
              <a:t>Cation</a:t>
            </a:r>
            <a:r>
              <a:rPr lang="en-US" b="1" i="1" spc="-50" dirty="0" smtClean="0">
                <a:latin typeface="Arial"/>
                <a:cs typeface="Arial"/>
              </a:rPr>
              <a:t> </a:t>
            </a:r>
            <a:r>
              <a:rPr lang="en-US" b="1" i="1" dirty="0" smtClean="0">
                <a:latin typeface="Arial"/>
                <a:cs typeface="Arial"/>
              </a:rPr>
              <a:t>Exchange</a:t>
            </a:r>
            <a:r>
              <a:rPr lang="en-US" b="1" i="1" spc="-35" dirty="0" smtClean="0">
                <a:latin typeface="Arial"/>
                <a:cs typeface="Arial"/>
              </a:rPr>
              <a:t> </a:t>
            </a:r>
            <a:r>
              <a:rPr lang="en-US" b="1" i="1" dirty="0" smtClean="0">
                <a:latin typeface="Arial"/>
                <a:cs typeface="Arial"/>
              </a:rPr>
              <a:t>Capacity</a:t>
            </a:r>
            <a:r>
              <a:rPr lang="en-US" b="1" i="1" spc="-50" dirty="0" smtClean="0">
                <a:latin typeface="Arial"/>
                <a:cs typeface="Arial"/>
              </a:rPr>
              <a:t> </a:t>
            </a:r>
            <a:r>
              <a:rPr lang="en-US" b="1" i="1" dirty="0" smtClean="0">
                <a:latin typeface="Arial"/>
                <a:cs typeface="Arial"/>
              </a:rPr>
              <a:t>)</a:t>
            </a:r>
            <a:r>
              <a:rPr lang="en-US" b="1" i="1" spc="-65" dirty="0" smtClean="0">
                <a:latin typeface="Arial"/>
                <a:cs typeface="Arial"/>
              </a:rPr>
              <a:t> </a:t>
            </a:r>
            <a:r>
              <a:rPr lang="en-US" b="1" i="1" dirty="0" smtClean="0">
                <a:latin typeface="Arial"/>
                <a:cs typeface="Arial"/>
              </a:rPr>
              <a:t>of</a:t>
            </a:r>
            <a:r>
              <a:rPr lang="en-US" b="1" i="1" spc="-55" dirty="0" smtClean="0">
                <a:latin typeface="Arial"/>
                <a:cs typeface="Arial"/>
              </a:rPr>
              <a:t> </a:t>
            </a:r>
            <a:r>
              <a:rPr lang="en-US" b="1" i="1" spc="-35" dirty="0" smtClean="0">
                <a:latin typeface="Arial"/>
                <a:cs typeface="Arial"/>
              </a:rPr>
              <a:t>AMB</a:t>
            </a:r>
            <a:r>
              <a:rPr lang="en-US" b="1" i="1" spc="-35" dirty="0">
                <a:latin typeface="Arial"/>
                <a:cs typeface="Arial"/>
              </a:rPr>
              <a:t> </a:t>
            </a:r>
            <a:r>
              <a:rPr lang="en-US" b="1" i="1" spc="-10" dirty="0" smtClean="0">
                <a:latin typeface="Arial"/>
                <a:cs typeface="Arial"/>
              </a:rPr>
              <a:t>Beads </a:t>
            </a:r>
            <a:r>
              <a:rPr lang="en-US" dirty="0" smtClean="0">
                <a:latin typeface="Arial MT"/>
                <a:cs typeface="Arial MT"/>
              </a:rPr>
              <a:t>is</a:t>
            </a:r>
            <a:r>
              <a:rPr lang="en-US" spc="-45" dirty="0" smtClean="0">
                <a:latin typeface="Arial MT"/>
                <a:cs typeface="Arial MT"/>
              </a:rPr>
              <a:t> </a:t>
            </a:r>
            <a:r>
              <a:rPr lang="en-US" spc="-10" dirty="0" smtClean="0">
                <a:latin typeface="Arial MT"/>
                <a:cs typeface="Arial MT"/>
              </a:rPr>
              <a:t>100~150 </a:t>
            </a:r>
            <a:r>
              <a:rPr lang="en-US" dirty="0" err="1" smtClean="0">
                <a:latin typeface="Arial MT"/>
                <a:cs typeface="Arial MT"/>
              </a:rPr>
              <a:t>meq</a:t>
            </a:r>
            <a:r>
              <a:rPr lang="en-US" dirty="0" smtClean="0">
                <a:latin typeface="Arial MT"/>
                <a:cs typeface="Arial MT"/>
              </a:rPr>
              <a:t>/100g</a:t>
            </a:r>
            <a:r>
              <a:rPr lang="en-US" spc="-50" dirty="0" smtClean="0">
                <a:latin typeface="Arial MT"/>
                <a:cs typeface="Arial MT"/>
              </a:rPr>
              <a:t> </a:t>
            </a:r>
            <a:r>
              <a:rPr lang="en-US" dirty="0" smtClean="0">
                <a:latin typeface="Arial MT"/>
                <a:cs typeface="Arial MT"/>
              </a:rPr>
              <a:t>which</a:t>
            </a:r>
            <a:r>
              <a:rPr lang="en-US" spc="-40" dirty="0" smtClean="0">
                <a:latin typeface="Arial MT"/>
                <a:cs typeface="Arial MT"/>
              </a:rPr>
              <a:t> </a:t>
            </a:r>
            <a:r>
              <a:rPr lang="en-US" dirty="0" smtClean="0">
                <a:latin typeface="Arial MT"/>
                <a:cs typeface="Arial MT"/>
              </a:rPr>
              <a:t>is</a:t>
            </a:r>
            <a:r>
              <a:rPr lang="en-US" spc="-55" dirty="0" smtClean="0">
                <a:latin typeface="Arial MT"/>
                <a:cs typeface="Arial M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MT"/>
                <a:cs typeface="Arial MT"/>
              </a:rPr>
              <a:t>far</a:t>
            </a:r>
            <a:r>
              <a:rPr lang="en-US" spc="-6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MT"/>
                <a:cs typeface="Arial MT"/>
              </a:rPr>
              <a:t>more</a:t>
            </a:r>
            <a:r>
              <a:rPr lang="en-US" spc="-5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MT"/>
                <a:cs typeface="Arial MT"/>
              </a:rPr>
              <a:t>than</a:t>
            </a:r>
            <a:r>
              <a:rPr lang="en-US" spc="-5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MT"/>
                <a:cs typeface="Arial MT"/>
              </a:rPr>
              <a:t>other</a:t>
            </a:r>
            <a:r>
              <a:rPr lang="en-US" spc="-5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MT"/>
                <a:cs typeface="Arial MT"/>
              </a:rPr>
              <a:t>ceramic</a:t>
            </a:r>
            <a:r>
              <a:rPr lang="en-US" spc="-5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spc="-10" dirty="0" smtClean="0">
                <a:solidFill>
                  <a:srgbClr val="FF0000"/>
                </a:solidFill>
                <a:latin typeface="Arial MT"/>
                <a:cs typeface="Arial MT"/>
              </a:rPr>
              <a:t>beads </a:t>
            </a:r>
            <a:r>
              <a:rPr lang="en-US" spc="-10" dirty="0" smtClean="0">
                <a:solidFill>
                  <a:schemeClr val="tx1"/>
                </a:solidFill>
                <a:latin typeface="Arial MT"/>
                <a:cs typeface="Arial MT"/>
              </a:rPr>
              <a:t>in world</a:t>
            </a:r>
            <a:r>
              <a:rPr lang="en-US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spc="-10" dirty="0" smtClean="0">
                <a:solidFill>
                  <a:srgbClr val="FF0000"/>
                </a:solidFill>
                <a:latin typeface="Arial MT"/>
                <a:cs typeface="Arial MT"/>
              </a:rPr>
              <a:t>today.</a:t>
            </a:r>
            <a:endParaRPr lang="en-US" dirty="0" smtClean="0">
              <a:latin typeface="Arial MT"/>
              <a:cs typeface="Arial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5105400"/>
            <a:ext cx="990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 smtClean="0"/>
              <a:t>AMB operates on a **simple yet powerful** scientific mechanism that enhances water quality across all water sources, including city water, groundwater, river water, and even seawater</a:t>
            </a:r>
            <a:r>
              <a:rPr lang="en-US" i="0" dirty="0" smtClean="0">
                <a:solidFill>
                  <a:srgbClr val="FF0000"/>
                </a:solidFill>
              </a:rPr>
              <a:t>—regardless of TDS</a:t>
            </a:r>
            <a:r>
              <a:rPr lang="en-US" i="0" dirty="0" smtClean="0"/>
              <a:t> </a:t>
            </a:r>
            <a:r>
              <a:rPr lang="en-US" i="0" dirty="0" smtClean="0">
                <a:solidFill>
                  <a:srgbClr val="FF0000"/>
                </a:solidFill>
              </a:rPr>
              <a:t>or hardness </a:t>
            </a:r>
            <a:r>
              <a:rPr lang="en-US" i="0" dirty="0" smtClean="0"/>
              <a:t>levels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849070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lang="en-US" sz="1800" b="1" spc="-25" dirty="0" smtClean="0">
                <a:solidFill>
                  <a:schemeClr val="tx1"/>
                </a:solidFill>
                <a:latin typeface="Arial MT"/>
                <a:cs typeface="Arial MT"/>
              </a:rPr>
              <a:t>AMB</a:t>
            </a:r>
            <a:r>
              <a:rPr lang="en-US" sz="1800" b="1" spc="-55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 MT"/>
                <a:cs typeface="Arial MT"/>
              </a:rPr>
              <a:t>could</a:t>
            </a:r>
            <a:r>
              <a:rPr lang="en-US" sz="1800" b="1" spc="-35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 MT"/>
                <a:cs typeface="Arial MT"/>
              </a:rPr>
              <a:t>deal</a:t>
            </a:r>
            <a:r>
              <a:rPr lang="en-US" sz="1800" b="1" spc="-30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 MT"/>
                <a:cs typeface="Arial MT"/>
              </a:rPr>
              <a:t>with</a:t>
            </a:r>
            <a:r>
              <a:rPr lang="en-US" sz="1800" b="1" spc="-30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lang="en-US" sz="1800" b="1" spc="-25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 MT"/>
                <a:cs typeface="Arial MT"/>
              </a:rPr>
              <a:t>maximum</a:t>
            </a:r>
            <a:r>
              <a:rPr lang="en-US" sz="1800" b="1" spc="-35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 MT"/>
                <a:cs typeface="Arial MT"/>
              </a:rPr>
              <a:t>velocity</a:t>
            </a:r>
            <a:r>
              <a:rPr lang="en-US" sz="1800" b="1" spc="-25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 MT"/>
                <a:cs typeface="Arial MT"/>
              </a:rPr>
              <a:t>from</a:t>
            </a:r>
            <a:r>
              <a:rPr lang="en-US" sz="1800" b="1" spc="-30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 MT"/>
                <a:cs typeface="Arial MT"/>
              </a:rPr>
              <a:t>10L/minute</a:t>
            </a:r>
            <a:r>
              <a:rPr lang="en-US" sz="1800" b="1" spc="-30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en-US" sz="1800" b="1" spc="-25" dirty="0" smtClean="0">
                <a:solidFill>
                  <a:schemeClr val="tx1"/>
                </a:solidFill>
                <a:latin typeface="Arial MT"/>
                <a:cs typeface="Arial MT"/>
              </a:rPr>
              <a:t>to </a:t>
            </a:r>
            <a:r>
              <a:rPr lang="en-US" sz="1800" b="1" spc="-10" dirty="0" smtClean="0">
                <a:solidFill>
                  <a:schemeClr val="tx1"/>
                </a:solidFill>
                <a:latin typeface="Arial MT"/>
                <a:cs typeface="Arial MT"/>
              </a:rPr>
              <a:t>3,500L/minute. </a:t>
            </a:r>
            <a:r>
              <a:rPr lang="en-US" sz="1800" b="1" dirty="0" smtClean="0">
                <a:solidFill>
                  <a:schemeClr val="tx1"/>
                </a:solidFill>
                <a:latin typeface="Arial MT"/>
                <a:cs typeface="Arial MT"/>
              </a:rPr>
              <a:t>Each</a:t>
            </a:r>
            <a:r>
              <a:rPr lang="en-US" sz="1800" b="1" spc="-15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 MT"/>
                <a:cs typeface="Arial MT"/>
              </a:rPr>
              <a:t>unit</a:t>
            </a:r>
            <a:r>
              <a:rPr lang="en-US" sz="1800" b="1" spc="-15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 MT"/>
                <a:cs typeface="Arial MT"/>
              </a:rPr>
              <a:t>is manufactured</a:t>
            </a:r>
            <a:r>
              <a:rPr lang="en-US" sz="1800" b="1" spc="-15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en-US" sz="1800" b="1" spc="-10" dirty="0" smtClean="0">
                <a:solidFill>
                  <a:schemeClr val="tx1"/>
                </a:solidFill>
                <a:latin typeface="Arial MT"/>
                <a:cs typeface="Arial MT"/>
              </a:rPr>
              <a:t>under </a:t>
            </a:r>
            <a:r>
              <a:rPr lang="en-US" sz="1800" b="1" dirty="0" smtClean="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lang="en-US" sz="1800" b="1" spc="-5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 MT"/>
                <a:cs typeface="Arial MT"/>
              </a:rPr>
              <a:t>specific</a:t>
            </a:r>
            <a:r>
              <a:rPr lang="en-US" sz="1800" b="1" spc="-5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 MT"/>
                <a:cs typeface="Arial MT"/>
              </a:rPr>
              <a:t>design</a:t>
            </a:r>
            <a:r>
              <a:rPr lang="en-US" sz="1800" b="1" spc="-5" dirty="0" smtClean="0">
                <a:solidFill>
                  <a:schemeClr val="tx1"/>
                </a:solidFill>
                <a:latin typeface="Arial MT"/>
                <a:cs typeface="Arial MT"/>
              </a:rPr>
              <a:t> by AMB using the Technology sharing with Japan.</a:t>
            </a:r>
            <a:endParaRPr lang="en-US" sz="1800" b="1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  <p:grpSp>
        <p:nvGrpSpPr>
          <p:cNvPr id="46084" name="Group 4"/>
          <p:cNvGrpSpPr>
            <a:grpSpLocks noChangeAspect="1"/>
          </p:cNvGrpSpPr>
          <p:nvPr/>
        </p:nvGrpSpPr>
        <p:grpSpPr bwMode="auto">
          <a:xfrm>
            <a:off x="82550" y="609600"/>
            <a:ext cx="10226675" cy="4770438"/>
            <a:chOff x="52" y="384"/>
            <a:chExt cx="6442" cy="3005"/>
          </a:xfrm>
        </p:grpSpPr>
        <p:sp>
          <p:nvSpPr>
            <p:cNvPr id="4608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" y="384"/>
              <a:ext cx="6236" cy="2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6285" name="Group 205"/>
            <p:cNvGrpSpPr>
              <a:grpSpLocks/>
            </p:cNvGrpSpPr>
            <p:nvPr/>
          </p:nvGrpSpPr>
          <p:grpSpPr bwMode="auto">
            <a:xfrm>
              <a:off x="52" y="384"/>
              <a:ext cx="6442" cy="2069"/>
              <a:chOff x="52" y="384"/>
              <a:chExt cx="6442" cy="2069"/>
            </a:xfrm>
          </p:grpSpPr>
          <p:sp>
            <p:nvSpPr>
              <p:cNvPr id="46085" name="Rectangle 5"/>
              <p:cNvSpPr>
                <a:spLocks noChangeArrowheads="1"/>
              </p:cNvSpPr>
              <p:nvPr/>
            </p:nvSpPr>
            <p:spPr bwMode="auto">
              <a:xfrm>
                <a:off x="609" y="408"/>
                <a:ext cx="533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Process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86" name="Rectangle 6"/>
              <p:cNvSpPr>
                <a:spLocks noChangeArrowheads="1"/>
              </p:cNvSpPr>
              <p:nvPr/>
            </p:nvSpPr>
            <p:spPr bwMode="auto">
              <a:xfrm>
                <a:off x="1045" y="408"/>
                <a:ext cx="9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87" name="Rectangle 7"/>
              <p:cNvSpPr>
                <a:spLocks noChangeArrowheads="1"/>
              </p:cNvSpPr>
              <p:nvPr/>
            </p:nvSpPr>
            <p:spPr bwMode="auto">
              <a:xfrm>
                <a:off x="3600" y="408"/>
                <a:ext cx="799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Description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88" name="Rectangle 8"/>
              <p:cNvSpPr>
                <a:spLocks noChangeArrowheads="1"/>
              </p:cNvSpPr>
              <p:nvPr/>
            </p:nvSpPr>
            <p:spPr bwMode="auto">
              <a:xfrm>
                <a:off x="4278" y="408"/>
                <a:ext cx="9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89" name="Rectangle 9"/>
              <p:cNvSpPr>
                <a:spLocks noChangeArrowheads="1"/>
              </p:cNvSpPr>
              <p:nvPr/>
            </p:nvSpPr>
            <p:spPr bwMode="auto">
              <a:xfrm>
                <a:off x="52" y="384"/>
                <a:ext cx="12" cy="4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0" name="Rectangle 10"/>
              <p:cNvSpPr>
                <a:spLocks noChangeArrowheads="1"/>
              </p:cNvSpPr>
              <p:nvPr/>
            </p:nvSpPr>
            <p:spPr bwMode="auto">
              <a:xfrm>
                <a:off x="52" y="384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1" name="Rectangle 11"/>
              <p:cNvSpPr>
                <a:spLocks noChangeArrowheads="1"/>
              </p:cNvSpPr>
              <p:nvPr/>
            </p:nvSpPr>
            <p:spPr bwMode="auto">
              <a:xfrm>
                <a:off x="64" y="384"/>
                <a:ext cx="1538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2" name="Rectangle 12"/>
              <p:cNvSpPr>
                <a:spLocks noChangeArrowheads="1"/>
              </p:cNvSpPr>
              <p:nvPr/>
            </p:nvSpPr>
            <p:spPr bwMode="auto">
              <a:xfrm>
                <a:off x="1602" y="384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3" name="Rectangle 13"/>
              <p:cNvSpPr>
                <a:spLocks noChangeArrowheads="1"/>
              </p:cNvSpPr>
              <p:nvPr/>
            </p:nvSpPr>
            <p:spPr bwMode="auto">
              <a:xfrm>
                <a:off x="1602" y="384"/>
                <a:ext cx="4686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4" name="Rectangle 14"/>
              <p:cNvSpPr>
                <a:spLocks noChangeArrowheads="1"/>
              </p:cNvSpPr>
              <p:nvPr/>
            </p:nvSpPr>
            <p:spPr bwMode="auto">
              <a:xfrm>
                <a:off x="6288" y="384"/>
                <a:ext cx="1" cy="4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5" name="Rectangle 15"/>
              <p:cNvSpPr>
                <a:spLocks noChangeArrowheads="1"/>
              </p:cNvSpPr>
              <p:nvPr/>
            </p:nvSpPr>
            <p:spPr bwMode="auto">
              <a:xfrm>
                <a:off x="6288" y="384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6" name="Rectangle 16"/>
              <p:cNvSpPr>
                <a:spLocks noChangeArrowheads="1"/>
              </p:cNvSpPr>
              <p:nvPr/>
            </p:nvSpPr>
            <p:spPr bwMode="auto">
              <a:xfrm>
                <a:off x="76" y="407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7" name="Rectangle 17"/>
              <p:cNvSpPr>
                <a:spLocks noChangeArrowheads="1"/>
              </p:cNvSpPr>
              <p:nvPr/>
            </p:nvSpPr>
            <p:spPr bwMode="auto">
              <a:xfrm>
                <a:off x="76" y="407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8" name="Rectangle 18"/>
              <p:cNvSpPr>
                <a:spLocks noChangeArrowheads="1"/>
              </p:cNvSpPr>
              <p:nvPr/>
            </p:nvSpPr>
            <p:spPr bwMode="auto">
              <a:xfrm>
                <a:off x="76" y="407"/>
                <a:ext cx="150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9" name="Rectangle 19"/>
              <p:cNvSpPr>
                <a:spLocks noChangeArrowheads="1"/>
              </p:cNvSpPr>
              <p:nvPr/>
            </p:nvSpPr>
            <p:spPr bwMode="auto">
              <a:xfrm>
                <a:off x="1578" y="407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0" name="Rectangle 20"/>
              <p:cNvSpPr>
                <a:spLocks noChangeArrowheads="1"/>
              </p:cNvSpPr>
              <p:nvPr/>
            </p:nvSpPr>
            <p:spPr bwMode="auto">
              <a:xfrm>
                <a:off x="1578" y="407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1" name="Rectangle 21"/>
              <p:cNvSpPr>
                <a:spLocks noChangeArrowheads="1"/>
              </p:cNvSpPr>
              <p:nvPr/>
            </p:nvSpPr>
            <p:spPr bwMode="auto">
              <a:xfrm>
                <a:off x="76" y="594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2" name="Rectangle 22"/>
              <p:cNvSpPr>
                <a:spLocks noChangeArrowheads="1"/>
              </p:cNvSpPr>
              <p:nvPr/>
            </p:nvSpPr>
            <p:spPr bwMode="auto">
              <a:xfrm>
                <a:off x="76" y="594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3" name="Rectangle 23"/>
              <p:cNvSpPr>
                <a:spLocks noChangeArrowheads="1"/>
              </p:cNvSpPr>
              <p:nvPr/>
            </p:nvSpPr>
            <p:spPr bwMode="auto">
              <a:xfrm>
                <a:off x="76" y="594"/>
                <a:ext cx="150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4" name="Rectangle 24"/>
              <p:cNvSpPr>
                <a:spLocks noChangeArrowheads="1"/>
              </p:cNvSpPr>
              <p:nvPr/>
            </p:nvSpPr>
            <p:spPr bwMode="auto">
              <a:xfrm>
                <a:off x="1578" y="594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5" name="Rectangle 25"/>
              <p:cNvSpPr>
                <a:spLocks noChangeArrowheads="1"/>
              </p:cNvSpPr>
              <p:nvPr/>
            </p:nvSpPr>
            <p:spPr bwMode="auto">
              <a:xfrm>
                <a:off x="1578" y="594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6" name="Rectangle 26"/>
              <p:cNvSpPr>
                <a:spLocks noChangeArrowheads="1"/>
              </p:cNvSpPr>
              <p:nvPr/>
            </p:nvSpPr>
            <p:spPr bwMode="auto">
              <a:xfrm>
                <a:off x="76" y="419"/>
                <a:ext cx="1" cy="1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7" name="Rectangle 27"/>
              <p:cNvSpPr>
                <a:spLocks noChangeArrowheads="1"/>
              </p:cNvSpPr>
              <p:nvPr/>
            </p:nvSpPr>
            <p:spPr bwMode="auto">
              <a:xfrm>
                <a:off x="1578" y="419"/>
                <a:ext cx="12" cy="1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8" name="Rectangle 28"/>
              <p:cNvSpPr>
                <a:spLocks noChangeArrowheads="1"/>
              </p:cNvSpPr>
              <p:nvPr/>
            </p:nvSpPr>
            <p:spPr bwMode="auto">
              <a:xfrm>
                <a:off x="52" y="431"/>
                <a:ext cx="12" cy="1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9" name="Rectangle 29"/>
              <p:cNvSpPr>
                <a:spLocks noChangeArrowheads="1"/>
              </p:cNvSpPr>
              <p:nvPr/>
            </p:nvSpPr>
            <p:spPr bwMode="auto">
              <a:xfrm>
                <a:off x="1602" y="407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0" name="Rectangle 30"/>
              <p:cNvSpPr>
                <a:spLocks noChangeArrowheads="1"/>
              </p:cNvSpPr>
              <p:nvPr/>
            </p:nvSpPr>
            <p:spPr bwMode="auto">
              <a:xfrm>
                <a:off x="1602" y="407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1" name="Rectangle 31"/>
              <p:cNvSpPr>
                <a:spLocks noChangeArrowheads="1"/>
              </p:cNvSpPr>
              <p:nvPr/>
            </p:nvSpPr>
            <p:spPr bwMode="auto">
              <a:xfrm>
                <a:off x="1614" y="407"/>
                <a:ext cx="465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2" name="Rectangle 32"/>
              <p:cNvSpPr>
                <a:spLocks noChangeArrowheads="1"/>
              </p:cNvSpPr>
              <p:nvPr/>
            </p:nvSpPr>
            <p:spPr bwMode="auto">
              <a:xfrm>
                <a:off x="6264" y="407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3" name="Rectangle 33"/>
              <p:cNvSpPr>
                <a:spLocks noChangeArrowheads="1"/>
              </p:cNvSpPr>
              <p:nvPr/>
            </p:nvSpPr>
            <p:spPr bwMode="auto">
              <a:xfrm>
                <a:off x="6264" y="407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4" name="Rectangle 34"/>
              <p:cNvSpPr>
                <a:spLocks noChangeArrowheads="1"/>
              </p:cNvSpPr>
              <p:nvPr/>
            </p:nvSpPr>
            <p:spPr bwMode="auto">
              <a:xfrm>
                <a:off x="1602" y="594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5" name="Rectangle 35"/>
              <p:cNvSpPr>
                <a:spLocks noChangeArrowheads="1"/>
              </p:cNvSpPr>
              <p:nvPr/>
            </p:nvSpPr>
            <p:spPr bwMode="auto">
              <a:xfrm>
                <a:off x="1602" y="594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6" name="Rectangle 36"/>
              <p:cNvSpPr>
                <a:spLocks noChangeArrowheads="1"/>
              </p:cNvSpPr>
              <p:nvPr/>
            </p:nvSpPr>
            <p:spPr bwMode="auto">
              <a:xfrm>
                <a:off x="1614" y="594"/>
                <a:ext cx="465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7" name="Rectangle 37"/>
              <p:cNvSpPr>
                <a:spLocks noChangeArrowheads="1"/>
              </p:cNvSpPr>
              <p:nvPr/>
            </p:nvSpPr>
            <p:spPr bwMode="auto">
              <a:xfrm>
                <a:off x="6264" y="594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8" name="Rectangle 38"/>
              <p:cNvSpPr>
                <a:spLocks noChangeArrowheads="1"/>
              </p:cNvSpPr>
              <p:nvPr/>
            </p:nvSpPr>
            <p:spPr bwMode="auto">
              <a:xfrm>
                <a:off x="6264" y="594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9" name="Rectangle 39"/>
              <p:cNvSpPr>
                <a:spLocks noChangeArrowheads="1"/>
              </p:cNvSpPr>
              <p:nvPr/>
            </p:nvSpPr>
            <p:spPr bwMode="auto">
              <a:xfrm>
                <a:off x="1602" y="419"/>
                <a:ext cx="12" cy="1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0" name="Rectangle 40"/>
              <p:cNvSpPr>
                <a:spLocks noChangeArrowheads="1"/>
              </p:cNvSpPr>
              <p:nvPr/>
            </p:nvSpPr>
            <p:spPr bwMode="auto">
              <a:xfrm>
                <a:off x="6264" y="419"/>
                <a:ext cx="12" cy="1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1" name="Rectangle 41"/>
              <p:cNvSpPr>
                <a:spLocks noChangeArrowheads="1"/>
              </p:cNvSpPr>
              <p:nvPr/>
            </p:nvSpPr>
            <p:spPr bwMode="auto">
              <a:xfrm>
                <a:off x="6288" y="431"/>
                <a:ext cx="1" cy="1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2" name="Rectangle 42"/>
              <p:cNvSpPr>
                <a:spLocks noChangeArrowheads="1"/>
              </p:cNvSpPr>
              <p:nvPr/>
            </p:nvSpPr>
            <p:spPr bwMode="auto">
              <a:xfrm>
                <a:off x="88" y="700"/>
                <a:ext cx="159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Structured Flow System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23" name="Rectangle 43"/>
              <p:cNvSpPr>
                <a:spLocks noChangeArrowheads="1"/>
              </p:cNvSpPr>
              <p:nvPr/>
            </p:nvSpPr>
            <p:spPr bwMode="auto">
              <a:xfrm>
                <a:off x="1505" y="700"/>
                <a:ext cx="9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24" name="Rectangle 44"/>
              <p:cNvSpPr>
                <a:spLocks noChangeArrowheads="1"/>
              </p:cNvSpPr>
              <p:nvPr/>
            </p:nvSpPr>
            <p:spPr bwMode="auto">
              <a:xfrm>
                <a:off x="1626" y="618"/>
                <a:ext cx="3076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Water flows through a specially designed tube with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25" name="Rectangle 45"/>
              <p:cNvSpPr>
                <a:spLocks noChangeArrowheads="1"/>
              </p:cNvSpPr>
              <p:nvPr/>
            </p:nvSpPr>
            <p:spPr bwMode="auto">
              <a:xfrm>
                <a:off x="4472" y="618"/>
                <a:ext cx="424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metal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26" name="Rectangle 46"/>
              <p:cNvSpPr>
                <a:spLocks noChangeArrowheads="1"/>
              </p:cNvSpPr>
              <p:nvPr/>
            </p:nvSpPr>
            <p:spPr bwMode="auto">
              <a:xfrm>
                <a:off x="4799" y="618"/>
                <a:ext cx="109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27" name="Rectangle 47"/>
              <p:cNvSpPr>
                <a:spLocks noChangeArrowheads="1"/>
              </p:cNvSpPr>
              <p:nvPr/>
            </p:nvSpPr>
            <p:spPr bwMode="auto">
              <a:xfrm>
                <a:off x="4847" y="618"/>
                <a:ext cx="1393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embedded composite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28" name="Rectangle 48"/>
              <p:cNvSpPr>
                <a:spLocks noChangeArrowheads="1"/>
              </p:cNvSpPr>
              <p:nvPr/>
            </p:nvSpPr>
            <p:spPr bwMode="auto">
              <a:xfrm>
                <a:off x="1626" y="782"/>
                <a:ext cx="412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beads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29" name="Rectangle 49"/>
              <p:cNvSpPr>
                <a:spLocks noChangeArrowheads="1"/>
              </p:cNvSpPr>
              <p:nvPr/>
            </p:nvSpPr>
            <p:spPr bwMode="auto">
              <a:xfrm>
                <a:off x="1953" y="782"/>
                <a:ext cx="9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30" name="Rectangle 50"/>
              <p:cNvSpPr>
                <a:spLocks noChangeArrowheads="1"/>
              </p:cNvSpPr>
              <p:nvPr/>
            </p:nvSpPr>
            <p:spPr bwMode="auto">
              <a:xfrm>
                <a:off x="1989" y="782"/>
                <a:ext cx="331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that withstand high pressure, temperature, and velocity.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31" name="Rectangle 51"/>
              <p:cNvSpPr>
                <a:spLocks noChangeArrowheads="1"/>
              </p:cNvSpPr>
              <p:nvPr/>
            </p:nvSpPr>
            <p:spPr bwMode="auto">
              <a:xfrm>
                <a:off x="5029" y="782"/>
                <a:ext cx="9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32" name="Rectangle 52"/>
              <p:cNvSpPr>
                <a:spLocks noChangeArrowheads="1"/>
              </p:cNvSpPr>
              <p:nvPr/>
            </p:nvSpPr>
            <p:spPr bwMode="auto">
              <a:xfrm>
                <a:off x="52" y="606"/>
                <a:ext cx="12" cy="3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33" name="Rectangle 53"/>
              <p:cNvSpPr>
                <a:spLocks noChangeArrowheads="1"/>
              </p:cNvSpPr>
              <p:nvPr/>
            </p:nvSpPr>
            <p:spPr bwMode="auto">
              <a:xfrm>
                <a:off x="6288" y="606"/>
                <a:ext cx="1" cy="3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34" name="Rectangle 54"/>
              <p:cNvSpPr>
                <a:spLocks noChangeArrowheads="1"/>
              </p:cNvSpPr>
              <p:nvPr/>
            </p:nvSpPr>
            <p:spPr bwMode="auto">
              <a:xfrm>
                <a:off x="76" y="618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35" name="Rectangle 55"/>
              <p:cNvSpPr>
                <a:spLocks noChangeArrowheads="1"/>
              </p:cNvSpPr>
              <p:nvPr/>
            </p:nvSpPr>
            <p:spPr bwMode="auto">
              <a:xfrm>
                <a:off x="76" y="618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36" name="Rectangle 56"/>
              <p:cNvSpPr>
                <a:spLocks noChangeArrowheads="1"/>
              </p:cNvSpPr>
              <p:nvPr/>
            </p:nvSpPr>
            <p:spPr bwMode="auto">
              <a:xfrm>
                <a:off x="76" y="618"/>
                <a:ext cx="150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37" name="Rectangle 57"/>
              <p:cNvSpPr>
                <a:spLocks noChangeArrowheads="1"/>
              </p:cNvSpPr>
              <p:nvPr/>
            </p:nvSpPr>
            <p:spPr bwMode="auto">
              <a:xfrm>
                <a:off x="1578" y="618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38" name="Rectangle 58"/>
              <p:cNvSpPr>
                <a:spLocks noChangeArrowheads="1"/>
              </p:cNvSpPr>
              <p:nvPr/>
            </p:nvSpPr>
            <p:spPr bwMode="auto">
              <a:xfrm>
                <a:off x="1578" y="618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39" name="Rectangle 59"/>
              <p:cNvSpPr>
                <a:spLocks noChangeArrowheads="1"/>
              </p:cNvSpPr>
              <p:nvPr/>
            </p:nvSpPr>
            <p:spPr bwMode="auto">
              <a:xfrm>
                <a:off x="76" y="957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40" name="Rectangle 60"/>
              <p:cNvSpPr>
                <a:spLocks noChangeArrowheads="1"/>
              </p:cNvSpPr>
              <p:nvPr/>
            </p:nvSpPr>
            <p:spPr bwMode="auto">
              <a:xfrm>
                <a:off x="76" y="957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41" name="Rectangle 61"/>
              <p:cNvSpPr>
                <a:spLocks noChangeArrowheads="1"/>
              </p:cNvSpPr>
              <p:nvPr/>
            </p:nvSpPr>
            <p:spPr bwMode="auto">
              <a:xfrm>
                <a:off x="76" y="957"/>
                <a:ext cx="150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42" name="Rectangle 62"/>
              <p:cNvSpPr>
                <a:spLocks noChangeArrowheads="1"/>
              </p:cNvSpPr>
              <p:nvPr/>
            </p:nvSpPr>
            <p:spPr bwMode="auto">
              <a:xfrm>
                <a:off x="1578" y="957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43" name="Rectangle 63"/>
              <p:cNvSpPr>
                <a:spLocks noChangeArrowheads="1"/>
              </p:cNvSpPr>
              <p:nvPr/>
            </p:nvSpPr>
            <p:spPr bwMode="auto">
              <a:xfrm>
                <a:off x="1578" y="957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44" name="Rectangle 64"/>
              <p:cNvSpPr>
                <a:spLocks noChangeArrowheads="1"/>
              </p:cNvSpPr>
              <p:nvPr/>
            </p:nvSpPr>
            <p:spPr bwMode="auto">
              <a:xfrm>
                <a:off x="76" y="630"/>
                <a:ext cx="1" cy="3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45" name="Rectangle 65"/>
              <p:cNvSpPr>
                <a:spLocks noChangeArrowheads="1"/>
              </p:cNvSpPr>
              <p:nvPr/>
            </p:nvSpPr>
            <p:spPr bwMode="auto">
              <a:xfrm>
                <a:off x="1578" y="630"/>
                <a:ext cx="12" cy="3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46" name="Rectangle 66"/>
              <p:cNvSpPr>
                <a:spLocks noChangeArrowheads="1"/>
              </p:cNvSpPr>
              <p:nvPr/>
            </p:nvSpPr>
            <p:spPr bwMode="auto">
              <a:xfrm>
                <a:off x="52" y="641"/>
                <a:ext cx="12" cy="33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47" name="Rectangle 67"/>
              <p:cNvSpPr>
                <a:spLocks noChangeArrowheads="1"/>
              </p:cNvSpPr>
              <p:nvPr/>
            </p:nvSpPr>
            <p:spPr bwMode="auto">
              <a:xfrm>
                <a:off x="1602" y="618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48" name="Rectangle 68"/>
              <p:cNvSpPr>
                <a:spLocks noChangeArrowheads="1"/>
              </p:cNvSpPr>
              <p:nvPr/>
            </p:nvSpPr>
            <p:spPr bwMode="auto">
              <a:xfrm>
                <a:off x="1602" y="618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49" name="Rectangle 69"/>
              <p:cNvSpPr>
                <a:spLocks noChangeArrowheads="1"/>
              </p:cNvSpPr>
              <p:nvPr/>
            </p:nvSpPr>
            <p:spPr bwMode="auto">
              <a:xfrm>
                <a:off x="1614" y="618"/>
                <a:ext cx="465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50" name="Rectangle 70"/>
              <p:cNvSpPr>
                <a:spLocks noChangeArrowheads="1"/>
              </p:cNvSpPr>
              <p:nvPr/>
            </p:nvSpPr>
            <p:spPr bwMode="auto">
              <a:xfrm>
                <a:off x="6264" y="618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51" name="Rectangle 71"/>
              <p:cNvSpPr>
                <a:spLocks noChangeArrowheads="1"/>
              </p:cNvSpPr>
              <p:nvPr/>
            </p:nvSpPr>
            <p:spPr bwMode="auto">
              <a:xfrm>
                <a:off x="6264" y="618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52" name="Rectangle 72"/>
              <p:cNvSpPr>
                <a:spLocks noChangeArrowheads="1"/>
              </p:cNvSpPr>
              <p:nvPr/>
            </p:nvSpPr>
            <p:spPr bwMode="auto">
              <a:xfrm>
                <a:off x="1602" y="957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53" name="Rectangle 73"/>
              <p:cNvSpPr>
                <a:spLocks noChangeArrowheads="1"/>
              </p:cNvSpPr>
              <p:nvPr/>
            </p:nvSpPr>
            <p:spPr bwMode="auto">
              <a:xfrm>
                <a:off x="1602" y="957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54" name="Rectangle 74"/>
              <p:cNvSpPr>
                <a:spLocks noChangeArrowheads="1"/>
              </p:cNvSpPr>
              <p:nvPr/>
            </p:nvSpPr>
            <p:spPr bwMode="auto">
              <a:xfrm>
                <a:off x="1614" y="957"/>
                <a:ext cx="465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55" name="Rectangle 75"/>
              <p:cNvSpPr>
                <a:spLocks noChangeArrowheads="1"/>
              </p:cNvSpPr>
              <p:nvPr/>
            </p:nvSpPr>
            <p:spPr bwMode="auto">
              <a:xfrm>
                <a:off x="6264" y="957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56" name="Rectangle 76"/>
              <p:cNvSpPr>
                <a:spLocks noChangeArrowheads="1"/>
              </p:cNvSpPr>
              <p:nvPr/>
            </p:nvSpPr>
            <p:spPr bwMode="auto">
              <a:xfrm>
                <a:off x="6264" y="957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57" name="Rectangle 77"/>
              <p:cNvSpPr>
                <a:spLocks noChangeArrowheads="1"/>
              </p:cNvSpPr>
              <p:nvPr/>
            </p:nvSpPr>
            <p:spPr bwMode="auto">
              <a:xfrm>
                <a:off x="1602" y="630"/>
                <a:ext cx="12" cy="3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58" name="Rectangle 78"/>
              <p:cNvSpPr>
                <a:spLocks noChangeArrowheads="1"/>
              </p:cNvSpPr>
              <p:nvPr/>
            </p:nvSpPr>
            <p:spPr bwMode="auto">
              <a:xfrm>
                <a:off x="6264" y="630"/>
                <a:ext cx="12" cy="3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59" name="Rectangle 79"/>
              <p:cNvSpPr>
                <a:spLocks noChangeArrowheads="1"/>
              </p:cNvSpPr>
              <p:nvPr/>
            </p:nvSpPr>
            <p:spPr bwMode="auto">
              <a:xfrm>
                <a:off x="6288" y="641"/>
                <a:ext cx="1" cy="33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60" name="Rectangle 80"/>
              <p:cNvSpPr>
                <a:spLocks noChangeArrowheads="1"/>
              </p:cNvSpPr>
              <p:nvPr/>
            </p:nvSpPr>
            <p:spPr bwMode="auto">
              <a:xfrm>
                <a:off x="88" y="992"/>
                <a:ext cx="141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Granule Agitation &amp;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61" name="Rectangle 81"/>
              <p:cNvSpPr>
                <a:spLocks noChangeArrowheads="1"/>
              </p:cNvSpPr>
              <p:nvPr/>
            </p:nvSpPr>
            <p:spPr bwMode="auto">
              <a:xfrm>
                <a:off x="88" y="1144"/>
                <a:ext cx="654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Catalysis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62" name="Rectangle 82"/>
              <p:cNvSpPr>
                <a:spLocks noChangeArrowheads="1"/>
              </p:cNvSpPr>
              <p:nvPr/>
            </p:nvSpPr>
            <p:spPr bwMode="auto">
              <a:xfrm>
                <a:off x="621" y="1144"/>
                <a:ext cx="9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63" name="Rectangle 83"/>
              <p:cNvSpPr>
                <a:spLocks noChangeArrowheads="1"/>
              </p:cNvSpPr>
              <p:nvPr/>
            </p:nvSpPr>
            <p:spPr bwMode="auto">
              <a:xfrm>
                <a:off x="1626" y="981"/>
                <a:ext cx="1162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The beads create a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64" name="Rectangle 84"/>
              <p:cNvSpPr>
                <a:spLocks noChangeArrowheads="1"/>
              </p:cNvSpPr>
              <p:nvPr/>
            </p:nvSpPr>
            <p:spPr bwMode="auto">
              <a:xfrm>
                <a:off x="2667" y="981"/>
                <a:ext cx="1695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controlled agitation effect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65" name="Rectangle 85"/>
              <p:cNvSpPr>
                <a:spLocks noChangeArrowheads="1"/>
              </p:cNvSpPr>
              <p:nvPr/>
            </p:nvSpPr>
            <p:spPr bwMode="auto">
              <a:xfrm>
                <a:off x="4169" y="981"/>
                <a:ext cx="1756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, optimizing water treatment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66" name="Rectangle 86"/>
              <p:cNvSpPr>
                <a:spLocks noChangeArrowheads="1"/>
              </p:cNvSpPr>
              <p:nvPr/>
            </p:nvSpPr>
            <p:spPr bwMode="auto">
              <a:xfrm>
                <a:off x="1626" y="1144"/>
                <a:ext cx="666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efficiency.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67" name="Rectangle 87"/>
              <p:cNvSpPr>
                <a:spLocks noChangeArrowheads="1"/>
              </p:cNvSpPr>
              <p:nvPr/>
            </p:nvSpPr>
            <p:spPr bwMode="auto">
              <a:xfrm>
                <a:off x="2207" y="1144"/>
                <a:ext cx="9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68" name="Rectangle 88"/>
              <p:cNvSpPr>
                <a:spLocks noChangeArrowheads="1"/>
              </p:cNvSpPr>
              <p:nvPr/>
            </p:nvSpPr>
            <p:spPr bwMode="auto">
              <a:xfrm>
                <a:off x="52" y="980"/>
                <a:ext cx="12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69" name="Rectangle 89"/>
              <p:cNvSpPr>
                <a:spLocks noChangeArrowheads="1"/>
              </p:cNvSpPr>
              <p:nvPr/>
            </p:nvSpPr>
            <p:spPr bwMode="auto">
              <a:xfrm>
                <a:off x="6288" y="980"/>
                <a:ext cx="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70" name="Rectangle 90"/>
              <p:cNvSpPr>
                <a:spLocks noChangeArrowheads="1"/>
              </p:cNvSpPr>
              <p:nvPr/>
            </p:nvSpPr>
            <p:spPr bwMode="auto">
              <a:xfrm>
                <a:off x="76" y="980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71" name="Rectangle 91"/>
              <p:cNvSpPr>
                <a:spLocks noChangeArrowheads="1"/>
              </p:cNvSpPr>
              <p:nvPr/>
            </p:nvSpPr>
            <p:spPr bwMode="auto">
              <a:xfrm>
                <a:off x="76" y="980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72" name="Rectangle 92"/>
              <p:cNvSpPr>
                <a:spLocks noChangeArrowheads="1"/>
              </p:cNvSpPr>
              <p:nvPr/>
            </p:nvSpPr>
            <p:spPr bwMode="auto">
              <a:xfrm>
                <a:off x="76" y="980"/>
                <a:ext cx="150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73" name="Rectangle 93"/>
              <p:cNvSpPr>
                <a:spLocks noChangeArrowheads="1"/>
              </p:cNvSpPr>
              <p:nvPr/>
            </p:nvSpPr>
            <p:spPr bwMode="auto">
              <a:xfrm>
                <a:off x="1578" y="980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74" name="Rectangle 94"/>
              <p:cNvSpPr>
                <a:spLocks noChangeArrowheads="1"/>
              </p:cNvSpPr>
              <p:nvPr/>
            </p:nvSpPr>
            <p:spPr bwMode="auto">
              <a:xfrm>
                <a:off x="1578" y="980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75" name="Rectangle 95"/>
              <p:cNvSpPr>
                <a:spLocks noChangeArrowheads="1"/>
              </p:cNvSpPr>
              <p:nvPr/>
            </p:nvSpPr>
            <p:spPr bwMode="auto">
              <a:xfrm>
                <a:off x="76" y="133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76" name="Rectangle 96"/>
              <p:cNvSpPr>
                <a:spLocks noChangeArrowheads="1"/>
              </p:cNvSpPr>
              <p:nvPr/>
            </p:nvSpPr>
            <p:spPr bwMode="auto">
              <a:xfrm>
                <a:off x="76" y="133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77" name="Rectangle 97"/>
              <p:cNvSpPr>
                <a:spLocks noChangeArrowheads="1"/>
              </p:cNvSpPr>
              <p:nvPr/>
            </p:nvSpPr>
            <p:spPr bwMode="auto">
              <a:xfrm>
                <a:off x="76" y="1331"/>
                <a:ext cx="150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78" name="Rectangle 98"/>
              <p:cNvSpPr>
                <a:spLocks noChangeArrowheads="1"/>
              </p:cNvSpPr>
              <p:nvPr/>
            </p:nvSpPr>
            <p:spPr bwMode="auto">
              <a:xfrm>
                <a:off x="1578" y="1331"/>
                <a:ext cx="1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79" name="Rectangle 99"/>
              <p:cNvSpPr>
                <a:spLocks noChangeArrowheads="1"/>
              </p:cNvSpPr>
              <p:nvPr/>
            </p:nvSpPr>
            <p:spPr bwMode="auto">
              <a:xfrm>
                <a:off x="1578" y="1331"/>
                <a:ext cx="1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80" name="Rectangle 100"/>
              <p:cNvSpPr>
                <a:spLocks noChangeArrowheads="1"/>
              </p:cNvSpPr>
              <p:nvPr/>
            </p:nvSpPr>
            <p:spPr bwMode="auto">
              <a:xfrm>
                <a:off x="76" y="992"/>
                <a:ext cx="1" cy="33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81" name="Rectangle 101"/>
              <p:cNvSpPr>
                <a:spLocks noChangeArrowheads="1"/>
              </p:cNvSpPr>
              <p:nvPr/>
            </p:nvSpPr>
            <p:spPr bwMode="auto">
              <a:xfrm>
                <a:off x="1578" y="992"/>
                <a:ext cx="12" cy="33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82" name="Rectangle 102"/>
              <p:cNvSpPr>
                <a:spLocks noChangeArrowheads="1"/>
              </p:cNvSpPr>
              <p:nvPr/>
            </p:nvSpPr>
            <p:spPr bwMode="auto">
              <a:xfrm>
                <a:off x="52" y="1004"/>
                <a:ext cx="12" cy="33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83" name="Rectangle 103"/>
              <p:cNvSpPr>
                <a:spLocks noChangeArrowheads="1"/>
              </p:cNvSpPr>
              <p:nvPr/>
            </p:nvSpPr>
            <p:spPr bwMode="auto">
              <a:xfrm>
                <a:off x="1602" y="980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84" name="Rectangle 104"/>
              <p:cNvSpPr>
                <a:spLocks noChangeArrowheads="1"/>
              </p:cNvSpPr>
              <p:nvPr/>
            </p:nvSpPr>
            <p:spPr bwMode="auto">
              <a:xfrm>
                <a:off x="1602" y="980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85" name="Rectangle 105"/>
              <p:cNvSpPr>
                <a:spLocks noChangeArrowheads="1"/>
              </p:cNvSpPr>
              <p:nvPr/>
            </p:nvSpPr>
            <p:spPr bwMode="auto">
              <a:xfrm>
                <a:off x="1614" y="980"/>
                <a:ext cx="465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86" name="Rectangle 106"/>
              <p:cNvSpPr>
                <a:spLocks noChangeArrowheads="1"/>
              </p:cNvSpPr>
              <p:nvPr/>
            </p:nvSpPr>
            <p:spPr bwMode="auto">
              <a:xfrm>
                <a:off x="6264" y="980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87" name="Rectangle 107"/>
              <p:cNvSpPr>
                <a:spLocks noChangeArrowheads="1"/>
              </p:cNvSpPr>
              <p:nvPr/>
            </p:nvSpPr>
            <p:spPr bwMode="auto">
              <a:xfrm>
                <a:off x="6264" y="980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88" name="Rectangle 108"/>
              <p:cNvSpPr>
                <a:spLocks noChangeArrowheads="1"/>
              </p:cNvSpPr>
              <p:nvPr/>
            </p:nvSpPr>
            <p:spPr bwMode="auto">
              <a:xfrm>
                <a:off x="1602" y="1331"/>
                <a:ext cx="1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89" name="Rectangle 109"/>
              <p:cNvSpPr>
                <a:spLocks noChangeArrowheads="1"/>
              </p:cNvSpPr>
              <p:nvPr/>
            </p:nvSpPr>
            <p:spPr bwMode="auto">
              <a:xfrm>
                <a:off x="1602" y="1331"/>
                <a:ext cx="1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90" name="Rectangle 110"/>
              <p:cNvSpPr>
                <a:spLocks noChangeArrowheads="1"/>
              </p:cNvSpPr>
              <p:nvPr/>
            </p:nvSpPr>
            <p:spPr bwMode="auto">
              <a:xfrm>
                <a:off x="1614" y="1331"/>
                <a:ext cx="4650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91" name="Rectangle 111"/>
              <p:cNvSpPr>
                <a:spLocks noChangeArrowheads="1"/>
              </p:cNvSpPr>
              <p:nvPr/>
            </p:nvSpPr>
            <p:spPr bwMode="auto">
              <a:xfrm>
                <a:off x="6264" y="1331"/>
                <a:ext cx="1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92" name="Rectangle 112"/>
              <p:cNvSpPr>
                <a:spLocks noChangeArrowheads="1"/>
              </p:cNvSpPr>
              <p:nvPr/>
            </p:nvSpPr>
            <p:spPr bwMode="auto">
              <a:xfrm>
                <a:off x="6264" y="1331"/>
                <a:ext cx="1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93" name="Rectangle 113"/>
              <p:cNvSpPr>
                <a:spLocks noChangeArrowheads="1"/>
              </p:cNvSpPr>
              <p:nvPr/>
            </p:nvSpPr>
            <p:spPr bwMode="auto">
              <a:xfrm>
                <a:off x="1602" y="992"/>
                <a:ext cx="12" cy="33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94" name="Rectangle 114"/>
              <p:cNvSpPr>
                <a:spLocks noChangeArrowheads="1"/>
              </p:cNvSpPr>
              <p:nvPr/>
            </p:nvSpPr>
            <p:spPr bwMode="auto">
              <a:xfrm>
                <a:off x="6264" y="992"/>
                <a:ext cx="12" cy="33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95" name="Rectangle 115"/>
              <p:cNvSpPr>
                <a:spLocks noChangeArrowheads="1"/>
              </p:cNvSpPr>
              <p:nvPr/>
            </p:nvSpPr>
            <p:spPr bwMode="auto">
              <a:xfrm>
                <a:off x="6288" y="1004"/>
                <a:ext cx="1" cy="33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96" name="Rectangle 116"/>
              <p:cNvSpPr>
                <a:spLocks noChangeArrowheads="1"/>
              </p:cNvSpPr>
              <p:nvPr/>
            </p:nvSpPr>
            <p:spPr bwMode="auto">
              <a:xfrm>
                <a:off x="88" y="1355"/>
                <a:ext cx="932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Resonance &amp;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97" name="Rectangle 117"/>
              <p:cNvSpPr>
                <a:spLocks noChangeArrowheads="1"/>
              </p:cNvSpPr>
              <p:nvPr/>
            </p:nvSpPr>
            <p:spPr bwMode="auto">
              <a:xfrm>
                <a:off x="88" y="1518"/>
                <a:ext cx="101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Electrokinetics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98" name="Rectangle 118"/>
              <p:cNvSpPr>
                <a:spLocks noChangeArrowheads="1"/>
              </p:cNvSpPr>
              <p:nvPr/>
            </p:nvSpPr>
            <p:spPr bwMode="auto">
              <a:xfrm>
                <a:off x="960" y="1518"/>
                <a:ext cx="9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99" name="Rectangle 119"/>
              <p:cNvSpPr>
                <a:spLocks noChangeArrowheads="1"/>
              </p:cNvSpPr>
              <p:nvPr/>
            </p:nvSpPr>
            <p:spPr bwMode="auto">
              <a:xfrm>
                <a:off x="1626" y="1355"/>
                <a:ext cx="38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Uses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00" name="Rectangle 120"/>
              <p:cNvSpPr>
                <a:spLocks noChangeArrowheads="1"/>
              </p:cNvSpPr>
              <p:nvPr/>
            </p:nvSpPr>
            <p:spPr bwMode="auto">
              <a:xfrm>
                <a:off x="1917" y="1355"/>
                <a:ext cx="457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scientific resonance, interfacial electrokinetics, and catalytic exchange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01" name="Rectangle 121"/>
              <p:cNvSpPr>
                <a:spLocks noChangeArrowheads="1"/>
              </p:cNvSpPr>
              <p:nvPr/>
            </p:nvSpPr>
            <p:spPr bwMode="auto">
              <a:xfrm>
                <a:off x="1626" y="1507"/>
                <a:ext cx="642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reactions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02" name="Rectangle 122"/>
              <p:cNvSpPr>
                <a:spLocks noChangeArrowheads="1"/>
              </p:cNvSpPr>
              <p:nvPr/>
            </p:nvSpPr>
            <p:spPr bwMode="auto">
              <a:xfrm>
                <a:off x="2159" y="1507"/>
                <a:ext cx="9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03" name="Rectangle 123"/>
              <p:cNvSpPr>
                <a:spLocks noChangeArrowheads="1"/>
              </p:cNvSpPr>
              <p:nvPr/>
            </p:nvSpPr>
            <p:spPr bwMode="auto">
              <a:xfrm>
                <a:off x="2183" y="1507"/>
                <a:ext cx="1514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to alter water properties.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04" name="Rectangle 124"/>
              <p:cNvSpPr>
                <a:spLocks noChangeArrowheads="1"/>
              </p:cNvSpPr>
              <p:nvPr/>
            </p:nvSpPr>
            <p:spPr bwMode="auto">
              <a:xfrm>
                <a:off x="3527" y="1507"/>
                <a:ext cx="9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05" name="Rectangle 125"/>
              <p:cNvSpPr>
                <a:spLocks noChangeArrowheads="1"/>
              </p:cNvSpPr>
              <p:nvPr/>
            </p:nvSpPr>
            <p:spPr bwMode="auto">
              <a:xfrm>
                <a:off x="52" y="1343"/>
                <a:ext cx="12" cy="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06" name="Rectangle 126"/>
              <p:cNvSpPr>
                <a:spLocks noChangeArrowheads="1"/>
              </p:cNvSpPr>
              <p:nvPr/>
            </p:nvSpPr>
            <p:spPr bwMode="auto">
              <a:xfrm>
                <a:off x="6288" y="1343"/>
                <a:ext cx="1" cy="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07" name="Rectangle 127"/>
              <p:cNvSpPr>
                <a:spLocks noChangeArrowheads="1"/>
              </p:cNvSpPr>
              <p:nvPr/>
            </p:nvSpPr>
            <p:spPr bwMode="auto">
              <a:xfrm>
                <a:off x="76" y="1354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08" name="Rectangle 128"/>
              <p:cNvSpPr>
                <a:spLocks noChangeArrowheads="1"/>
              </p:cNvSpPr>
              <p:nvPr/>
            </p:nvSpPr>
            <p:spPr bwMode="auto">
              <a:xfrm>
                <a:off x="76" y="1354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09" name="Rectangle 129"/>
              <p:cNvSpPr>
                <a:spLocks noChangeArrowheads="1"/>
              </p:cNvSpPr>
              <p:nvPr/>
            </p:nvSpPr>
            <p:spPr bwMode="auto">
              <a:xfrm>
                <a:off x="76" y="1354"/>
                <a:ext cx="150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10" name="Rectangle 130"/>
              <p:cNvSpPr>
                <a:spLocks noChangeArrowheads="1"/>
              </p:cNvSpPr>
              <p:nvPr/>
            </p:nvSpPr>
            <p:spPr bwMode="auto">
              <a:xfrm>
                <a:off x="1578" y="1354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11" name="Rectangle 131"/>
              <p:cNvSpPr>
                <a:spLocks noChangeArrowheads="1"/>
              </p:cNvSpPr>
              <p:nvPr/>
            </p:nvSpPr>
            <p:spPr bwMode="auto">
              <a:xfrm>
                <a:off x="1578" y="1354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12" name="Rectangle 132"/>
              <p:cNvSpPr>
                <a:spLocks noChangeArrowheads="1"/>
              </p:cNvSpPr>
              <p:nvPr/>
            </p:nvSpPr>
            <p:spPr bwMode="auto">
              <a:xfrm>
                <a:off x="76" y="1693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13" name="Rectangle 133"/>
              <p:cNvSpPr>
                <a:spLocks noChangeArrowheads="1"/>
              </p:cNvSpPr>
              <p:nvPr/>
            </p:nvSpPr>
            <p:spPr bwMode="auto">
              <a:xfrm>
                <a:off x="76" y="1693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14" name="Rectangle 134"/>
              <p:cNvSpPr>
                <a:spLocks noChangeArrowheads="1"/>
              </p:cNvSpPr>
              <p:nvPr/>
            </p:nvSpPr>
            <p:spPr bwMode="auto">
              <a:xfrm>
                <a:off x="76" y="1693"/>
                <a:ext cx="150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15" name="Rectangle 135"/>
              <p:cNvSpPr>
                <a:spLocks noChangeArrowheads="1"/>
              </p:cNvSpPr>
              <p:nvPr/>
            </p:nvSpPr>
            <p:spPr bwMode="auto">
              <a:xfrm>
                <a:off x="1578" y="1693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16" name="Rectangle 136"/>
              <p:cNvSpPr>
                <a:spLocks noChangeArrowheads="1"/>
              </p:cNvSpPr>
              <p:nvPr/>
            </p:nvSpPr>
            <p:spPr bwMode="auto">
              <a:xfrm>
                <a:off x="1578" y="1693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17" name="Rectangle 137"/>
              <p:cNvSpPr>
                <a:spLocks noChangeArrowheads="1"/>
              </p:cNvSpPr>
              <p:nvPr/>
            </p:nvSpPr>
            <p:spPr bwMode="auto">
              <a:xfrm>
                <a:off x="76" y="1366"/>
                <a:ext cx="1" cy="3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18" name="Rectangle 138"/>
              <p:cNvSpPr>
                <a:spLocks noChangeArrowheads="1"/>
              </p:cNvSpPr>
              <p:nvPr/>
            </p:nvSpPr>
            <p:spPr bwMode="auto">
              <a:xfrm>
                <a:off x="1578" y="1366"/>
                <a:ext cx="12" cy="3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19" name="Rectangle 139"/>
              <p:cNvSpPr>
                <a:spLocks noChangeArrowheads="1"/>
              </p:cNvSpPr>
              <p:nvPr/>
            </p:nvSpPr>
            <p:spPr bwMode="auto">
              <a:xfrm>
                <a:off x="52" y="1366"/>
                <a:ext cx="12" cy="33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20" name="Rectangle 140"/>
              <p:cNvSpPr>
                <a:spLocks noChangeArrowheads="1"/>
              </p:cNvSpPr>
              <p:nvPr/>
            </p:nvSpPr>
            <p:spPr bwMode="auto">
              <a:xfrm>
                <a:off x="1602" y="1354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21" name="Rectangle 141"/>
              <p:cNvSpPr>
                <a:spLocks noChangeArrowheads="1"/>
              </p:cNvSpPr>
              <p:nvPr/>
            </p:nvSpPr>
            <p:spPr bwMode="auto">
              <a:xfrm>
                <a:off x="1602" y="1354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22" name="Rectangle 142"/>
              <p:cNvSpPr>
                <a:spLocks noChangeArrowheads="1"/>
              </p:cNvSpPr>
              <p:nvPr/>
            </p:nvSpPr>
            <p:spPr bwMode="auto">
              <a:xfrm>
                <a:off x="1614" y="1354"/>
                <a:ext cx="465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23" name="Rectangle 143"/>
              <p:cNvSpPr>
                <a:spLocks noChangeArrowheads="1"/>
              </p:cNvSpPr>
              <p:nvPr/>
            </p:nvSpPr>
            <p:spPr bwMode="auto">
              <a:xfrm>
                <a:off x="6264" y="1354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24" name="Rectangle 144"/>
              <p:cNvSpPr>
                <a:spLocks noChangeArrowheads="1"/>
              </p:cNvSpPr>
              <p:nvPr/>
            </p:nvSpPr>
            <p:spPr bwMode="auto">
              <a:xfrm>
                <a:off x="6264" y="1354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25" name="Rectangle 145"/>
              <p:cNvSpPr>
                <a:spLocks noChangeArrowheads="1"/>
              </p:cNvSpPr>
              <p:nvPr/>
            </p:nvSpPr>
            <p:spPr bwMode="auto">
              <a:xfrm>
                <a:off x="1602" y="1693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26" name="Rectangle 146"/>
              <p:cNvSpPr>
                <a:spLocks noChangeArrowheads="1"/>
              </p:cNvSpPr>
              <p:nvPr/>
            </p:nvSpPr>
            <p:spPr bwMode="auto">
              <a:xfrm>
                <a:off x="1602" y="1693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27" name="Rectangle 147"/>
              <p:cNvSpPr>
                <a:spLocks noChangeArrowheads="1"/>
              </p:cNvSpPr>
              <p:nvPr/>
            </p:nvSpPr>
            <p:spPr bwMode="auto">
              <a:xfrm>
                <a:off x="1614" y="1693"/>
                <a:ext cx="465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28" name="Rectangle 148"/>
              <p:cNvSpPr>
                <a:spLocks noChangeArrowheads="1"/>
              </p:cNvSpPr>
              <p:nvPr/>
            </p:nvSpPr>
            <p:spPr bwMode="auto">
              <a:xfrm>
                <a:off x="6264" y="1693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29" name="Rectangle 149"/>
              <p:cNvSpPr>
                <a:spLocks noChangeArrowheads="1"/>
              </p:cNvSpPr>
              <p:nvPr/>
            </p:nvSpPr>
            <p:spPr bwMode="auto">
              <a:xfrm>
                <a:off x="6264" y="1693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30" name="Rectangle 150"/>
              <p:cNvSpPr>
                <a:spLocks noChangeArrowheads="1"/>
              </p:cNvSpPr>
              <p:nvPr/>
            </p:nvSpPr>
            <p:spPr bwMode="auto">
              <a:xfrm>
                <a:off x="1602" y="1366"/>
                <a:ext cx="12" cy="3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31" name="Rectangle 151"/>
              <p:cNvSpPr>
                <a:spLocks noChangeArrowheads="1"/>
              </p:cNvSpPr>
              <p:nvPr/>
            </p:nvSpPr>
            <p:spPr bwMode="auto">
              <a:xfrm>
                <a:off x="6264" y="1366"/>
                <a:ext cx="12" cy="3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32" name="Rectangle 152"/>
              <p:cNvSpPr>
                <a:spLocks noChangeArrowheads="1"/>
              </p:cNvSpPr>
              <p:nvPr/>
            </p:nvSpPr>
            <p:spPr bwMode="auto">
              <a:xfrm>
                <a:off x="6288" y="1366"/>
                <a:ext cx="1" cy="33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33" name="Rectangle 153"/>
              <p:cNvSpPr>
                <a:spLocks noChangeArrowheads="1"/>
              </p:cNvSpPr>
              <p:nvPr/>
            </p:nvSpPr>
            <p:spPr bwMode="auto">
              <a:xfrm>
                <a:off x="88" y="1717"/>
                <a:ext cx="1175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Cation Exchange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34" name="Rectangle 154"/>
              <p:cNvSpPr>
                <a:spLocks noChangeArrowheads="1"/>
              </p:cNvSpPr>
              <p:nvPr/>
            </p:nvSpPr>
            <p:spPr bwMode="auto">
              <a:xfrm>
                <a:off x="88" y="1881"/>
                <a:ext cx="1053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Capacity (CEC)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35" name="Rectangle 155"/>
              <p:cNvSpPr>
                <a:spLocks noChangeArrowheads="1"/>
              </p:cNvSpPr>
              <p:nvPr/>
            </p:nvSpPr>
            <p:spPr bwMode="auto">
              <a:xfrm>
                <a:off x="1033" y="1881"/>
                <a:ext cx="9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36" name="Rectangle 156"/>
              <p:cNvSpPr>
                <a:spLocks noChangeArrowheads="1"/>
              </p:cNvSpPr>
              <p:nvPr/>
            </p:nvSpPr>
            <p:spPr bwMode="auto">
              <a:xfrm>
                <a:off x="1626" y="1717"/>
                <a:ext cx="569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The high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37" name="Rectangle 157"/>
              <p:cNvSpPr>
                <a:spLocks noChangeArrowheads="1"/>
              </p:cNvSpPr>
              <p:nvPr/>
            </p:nvSpPr>
            <p:spPr bwMode="auto">
              <a:xfrm>
                <a:off x="2110" y="1717"/>
                <a:ext cx="109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38" name="Rectangle 158"/>
              <p:cNvSpPr>
                <a:spLocks noChangeArrowheads="1"/>
              </p:cNvSpPr>
              <p:nvPr/>
            </p:nvSpPr>
            <p:spPr bwMode="auto">
              <a:xfrm>
                <a:off x="2159" y="1717"/>
                <a:ext cx="136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capacity composite be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39" name="Rectangle 159"/>
              <p:cNvSpPr>
                <a:spLocks noChangeArrowheads="1"/>
              </p:cNvSpPr>
              <p:nvPr/>
            </p:nvSpPr>
            <p:spPr bwMode="auto">
              <a:xfrm>
                <a:off x="3370" y="1717"/>
                <a:ext cx="1550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ads attract and neutralize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40" name="Rectangle 160"/>
              <p:cNvSpPr>
                <a:spLocks noChangeArrowheads="1"/>
              </p:cNvSpPr>
              <p:nvPr/>
            </p:nvSpPr>
            <p:spPr bwMode="auto">
              <a:xfrm>
                <a:off x="4774" y="1717"/>
                <a:ext cx="630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hardness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41" name="Rectangle 161"/>
              <p:cNvSpPr>
                <a:spLocks noChangeArrowheads="1"/>
              </p:cNvSpPr>
              <p:nvPr/>
            </p:nvSpPr>
            <p:spPr bwMode="auto">
              <a:xfrm>
                <a:off x="5295" y="1717"/>
                <a:ext cx="109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42" name="Rectangle 162"/>
              <p:cNvSpPr>
                <a:spLocks noChangeArrowheads="1"/>
              </p:cNvSpPr>
              <p:nvPr/>
            </p:nvSpPr>
            <p:spPr bwMode="auto">
              <a:xfrm>
                <a:off x="5344" y="1717"/>
                <a:ext cx="581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causing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43" name="Rectangle 163"/>
              <p:cNvSpPr>
                <a:spLocks noChangeArrowheads="1"/>
              </p:cNvSpPr>
              <p:nvPr/>
            </p:nvSpPr>
            <p:spPr bwMode="auto">
              <a:xfrm>
                <a:off x="1626" y="1881"/>
                <a:ext cx="630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minerals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44" name="Rectangle 164"/>
              <p:cNvSpPr>
                <a:spLocks noChangeArrowheads="1"/>
              </p:cNvSpPr>
              <p:nvPr/>
            </p:nvSpPr>
            <p:spPr bwMode="auto">
              <a:xfrm>
                <a:off x="2135" y="1881"/>
                <a:ext cx="9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45" name="Rectangle 165"/>
              <p:cNvSpPr>
                <a:spLocks noChangeArrowheads="1"/>
              </p:cNvSpPr>
              <p:nvPr/>
            </p:nvSpPr>
            <p:spPr bwMode="auto">
              <a:xfrm>
                <a:off x="2159" y="1881"/>
                <a:ext cx="1514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more effectively than 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46" name="Rectangle 166"/>
              <p:cNvSpPr>
                <a:spLocks noChangeArrowheads="1"/>
              </p:cNvSpPr>
              <p:nvPr/>
            </p:nvSpPr>
            <p:spPr bwMode="auto">
              <a:xfrm>
                <a:off x="3539" y="1881"/>
                <a:ext cx="109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47" name="Rectangle 167"/>
              <p:cNvSpPr>
                <a:spLocks noChangeArrowheads="1"/>
              </p:cNvSpPr>
              <p:nvPr/>
            </p:nvSpPr>
            <p:spPr bwMode="auto">
              <a:xfrm>
                <a:off x="3588" y="1881"/>
                <a:ext cx="113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exchange methods.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48" name="Rectangle 168"/>
              <p:cNvSpPr>
                <a:spLocks noChangeArrowheads="1"/>
              </p:cNvSpPr>
              <p:nvPr/>
            </p:nvSpPr>
            <p:spPr bwMode="auto">
              <a:xfrm>
                <a:off x="4641" y="1881"/>
                <a:ext cx="9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49" name="Rectangle 169"/>
              <p:cNvSpPr>
                <a:spLocks noChangeArrowheads="1"/>
              </p:cNvSpPr>
              <p:nvPr/>
            </p:nvSpPr>
            <p:spPr bwMode="auto">
              <a:xfrm>
                <a:off x="52" y="1705"/>
                <a:ext cx="12" cy="3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50" name="Rectangle 170"/>
              <p:cNvSpPr>
                <a:spLocks noChangeArrowheads="1"/>
              </p:cNvSpPr>
              <p:nvPr/>
            </p:nvSpPr>
            <p:spPr bwMode="auto">
              <a:xfrm>
                <a:off x="6288" y="1705"/>
                <a:ext cx="1" cy="3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51" name="Rectangle 171"/>
              <p:cNvSpPr>
                <a:spLocks noChangeArrowheads="1"/>
              </p:cNvSpPr>
              <p:nvPr/>
            </p:nvSpPr>
            <p:spPr bwMode="auto">
              <a:xfrm>
                <a:off x="76" y="1717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52" name="Rectangle 172"/>
              <p:cNvSpPr>
                <a:spLocks noChangeArrowheads="1"/>
              </p:cNvSpPr>
              <p:nvPr/>
            </p:nvSpPr>
            <p:spPr bwMode="auto">
              <a:xfrm>
                <a:off x="76" y="1717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53" name="Rectangle 173"/>
              <p:cNvSpPr>
                <a:spLocks noChangeArrowheads="1"/>
              </p:cNvSpPr>
              <p:nvPr/>
            </p:nvSpPr>
            <p:spPr bwMode="auto">
              <a:xfrm>
                <a:off x="76" y="1717"/>
                <a:ext cx="150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54" name="Rectangle 174"/>
              <p:cNvSpPr>
                <a:spLocks noChangeArrowheads="1"/>
              </p:cNvSpPr>
              <p:nvPr/>
            </p:nvSpPr>
            <p:spPr bwMode="auto">
              <a:xfrm>
                <a:off x="1578" y="1717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55" name="Rectangle 175"/>
              <p:cNvSpPr>
                <a:spLocks noChangeArrowheads="1"/>
              </p:cNvSpPr>
              <p:nvPr/>
            </p:nvSpPr>
            <p:spPr bwMode="auto">
              <a:xfrm>
                <a:off x="1578" y="1717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56" name="Rectangle 176"/>
              <p:cNvSpPr>
                <a:spLocks noChangeArrowheads="1"/>
              </p:cNvSpPr>
              <p:nvPr/>
            </p:nvSpPr>
            <p:spPr bwMode="auto">
              <a:xfrm>
                <a:off x="76" y="2056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57" name="Rectangle 177"/>
              <p:cNvSpPr>
                <a:spLocks noChangeArrowheads="1"/>
              </p:cNvSpPr>
              <p:nvPr/>
            </p:nvSpPr>
            <p:spPr bwMode="auto">
              <a:xfrm>
                <a:off x="76" y="2056"/>
                <a:ext cx="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58" name="Rectangle 178"/>
              <p:cNvSpPr>
                <a:spLocks noChangeArrowheads="1"/>
              </p:cNvSpPr>
              <p:nvPr/>
            </p:nvSpPr>
            <p:spPr bwMode="auto">
              <a:xfrm>
                <a:off x="76" y="2056"/>
                <a:ext cx="150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59" name="Rectangle 179"/>
              <p:cNvSpPr>
                <a:spLocks noChangeArrowheads="1"/>
              </p:cNvSpPr>
              <p:nvPr/>
            </p:nvSpPr>
            <p:spPr bwMode="auto">
              <a:xfrm>
                <a:off x="1578" y="2056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60" name="Rectangle 180"/>
              <p:cNvSpPr>
                <a:spLocks noChangeArrowheads="1"/>
              </p:cNvSpPr>
              <p:nvPr/>
            </p:nvSpPr>
            <p:spPr bwMode="auto">
              <a:xfrm>
                <a:off x="1578" y="2056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61" name="Rectangle 181"/>
              <p:cNvSpPr>
                <a:spLocks noChangeArrowheads="1"/>
              </p:cNvSpPr>
              <p:nvPr/>
            </p:nvSpPr>
            <p:spPr bwMode="auto">
              <a:xfrm>
                <a:off x="76" y="1729"/>
                <a:ext cx="1" cy="3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62" name="Rectangle 182"/>
              <p:cNvSpPr>
                <a:spLocks noChangeArrowheads="1"/>
              </p:cNvSpPr>
              <p:nvPr/>
            </p:nvSpPr>
            <p:spPr bwMode="auto">
              <a:xfrm>
                <a:off x="1578" y="1729"/>
                <a:ext cx="12" cy="3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63" name="Rectangle 183"/>
              <p:cNvSpPr>
                <a:spLocks noChangeArrowheads="1"/>
              </p:cNvSpPr>
              <p:nvPr/>
            </p:nvSpPr>
            <p:spPr bwMode="auto">
              <a:xfrm>
                <a:off x="52" y="1740"/>
                <a:ext cx="12" cy="33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64" name="Rectangle 184"/>
              <p:cNvSpPr>
                <a:spLocks noChangeArrowheads="1"/>
              </p:cNvSpPr>
              <p:nvPr/>
            </p:nvSpPr>
            <p:spPr bwMode="auto">
              <a:xfrm>
                <a:off x="1602" y="1717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65" name="Rectangle 185"/>
              <p:cNvSpPr>
                <a:spLocks noChangeArrowheads="1"/>
              </p:cNvSpPr>
              <p:nvPr/>
            </p:nvSpPr>
            <p:spPr bwMode="auto">
              <a:xfrm>
                <a:off x="1602" y="1717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66" name="Rectangle 186"/>
              <p:cNvSpPr>
                <a:spLocks noChangeArrowheads="1"/>
              </p:cNvSpPr>
              <p:nvPr/>
            </p:nvSpPr>
            <p:spPr bwMode="auto">
              <a:xfrm>
                <a:off x="1614" y="1717"/>
                <a:ext cx="465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67" name="Rectangle 187"/>
              <p:cNvSpPr>
                <a:spLocks noChangeArrowheads="1"/>
              </p:cNvSpPr>
              <p:nvPr/>
            </p:nvSpPr>
            <p:spPr bwMode="auto">
              <a:xfrm>
                <a:off x="6264" y="1717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68" name="Rectangle 188"/>
              <p:cNvSpPr>
                <a:spLocks noChangeArrowheads="1"/>
              </p:cNvSpPr>
              <p:nvPr/>
            </p:nvSpPr>
            <p:spPr bwMode="auto">
              <a:xfrm>
                <a:off x="6264" y="1717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69" name="Rectangle 189"/>
              <p:cNvSpPr>
                <a:spLocks noChangeArrowheads="1"/>
              </p:cNvSpPr>
              <p:nvPr/>
            </p:nvSpPr>
            <p:spPr bwMode="auto">
              <a:xfrm>
                <a:off x="1602" y="2056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70" name="Rectangle 190"/>
              <p:cNvSpPr>
                <a:spLocks noChangeArrowheads="1"/>
              </p:cNvSpPr>
              <p:nvPr/>
            </p:nvSpPr>
            <p:spPr bwMode="auto">
              <a:xfrm>
                <a:off x="1602" y="2056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71" name="Rectangle 191"/>
              <p:cNvSpPr>
                <a:spLocks noChangeArrowheads="1"/>
              </p:cNvSpPr>
              <p:nvPr/>
            </p:nvSpPr>
            <p:spPr bwMode="auto">
              <a:xfrm>
                <a:off x="1614" y="2056"/>
                <a:ext cx="465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72" name="Rectangle 192"/>
              <p:cNvSpPr>
                <a:spLocks noChangeArrowheads="1"/>
              </p:cNvSpPr>
              <p:nvPr/>
            </p:nvSpPr>
            <p:spPr bwMode="auto">
              <a:xfrm>
                <a:off x="6264" y="2056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73" name="Rectangle 193"/>
              <p:cNvSpPr>
                <a:spLocks noChangeArrowheads="1"/>
              </p:cNvSpPr>
              <p:nvPr/>
            </p:nvSpPr>
            <p:spPr bwMode="auto">
              <a:xfrm>
                <a:off x="6264" y="2056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74" name="Rectangle 194"/>
              <p:cNvSpPr>
                <a:spLocks noChangeArrowheads="1"/>
              </p:cNvSpPr>
              <p:nvPr/>
            </p:nvSpPr>
            <p:spPr bwMode="auto">
              <a:xfrm>
                <a:off x="1602" y="1729"/>
                <a:ext cx="12" cy="3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75" name="Rectangle 195"/>
              <p:cNvSpPr>
                <a:spLocks noChangeArrowheads="1"/>
              </p:cNvSpPr>
              <p:nvPr/>
            </p:nvSpPr>
            <p:spPr bwMode="auto">
              <a:xfrm>
                <a:off x="6264" y="1729"/>
                <a:ext cx="12" cy="3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76" name="Rectangle 196"/>
              <p:cNvSpPr>
                <a:spLocks noChangeArrowheads="1"/>
              </p:cNvSpPr>
              <p:nvPr/>
            </p:nvSpPr>
            <p:spPr bwMode="auto">
              <a:xfrm>
                <a:off x="6288" y="1740"/>
                <a:ext cx="1" cy="33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77" name="Rectangle 197"/>
              <p:cNvSpPr>
                <a:spLocks noChangeArrowheads="1"/>
              </p:cNvSpPr>
              <p:nvPr/>
            </p:nvSpPr>
            <p:spPr bwMode="auto">
              <a:xfrm>
                <a:off x="88" y="2091"/>
                <a:ext cx="159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Deionization &amp; Colloid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78" name="Rectangle 198"/>
              <p:cNvSpPr>
                <a:spLocks noChangeArrowheads="1"/>
              </p:cNvSpPr>
              <p:nvPr/>
            </p:nvSpPr>
            <p:spPr bwMode="auto">
              <a:xfrm>
                <a:off x="88" y="2243"/>
                <a:ext cx="72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Formation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79" name="Rectangle 199"/>
              <p:cNvSpPr>
                <a:spLocks noChangeArrowheads="1"/>
              </p:cNvSpPr>
              <p:nvPr/>
            </p:nvSpPr>
            <p:spPr bwMode="auto">
              <a:xfrm>
                <a:off x="718" y="2243"/>
                <a:ext cx="9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80" name="Rectangle 200"/>
              <p:cNvSpPr>
                <a:spLocks noChangeArrowheads="1"/>
              </p:cNvSpPr>
              <p:nvPr/>
            </p:nvSpPr>
            <p:spPr bwMode="auto">
              <a:xfrm>
                <a:off x="1626" y="2091"/>
                <a:ext cx="630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Converts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81" name="Rectangle 201"/>
              <p:cNvSpPr>
                <a:spLocks noChangeArrowheads="1"/>
              </p:cNvSpPr>
              <p:nvPr/>
            </p:nvSpPr>
            <p:spPr bwMode="auto">
              <a:xfrm>
                <a:off x="2147" y="2091"/>
                <a:ext cx="2046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calcium, magnesium, and silica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82" name="Rectangle 202"/>
              <p:cNvSpPr>
                <a:spLocks noChangeArrowheads="1"/>
              </p:cNvSpPr>
              <p:nvPr/>
            </p:nvSpPr>
            <p:spPr bwMode="auto">
              <a:xfrm>
                <a:off x="3963" y="2091"/>
                <a:ext cx="9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83" name="Rectangle 203"/>
              <p:cNvSpPr>
                <a:spLocks noChangeArrowheads="1"/>
              </p:cNvSpPr>
              <p:nvPr/>
            </p:nvSpPr>
            <p:spPr bwMode="auto">
              <a:xfrm>
                <a:off x="3999" y="2091"/>
                <a:ext cx="32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into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84" name="Rectangle 204"/>
              <p:cNvSpPr>
                <a:spLocks noChangeArrowheads="1"/>
              </p:cNvSpPr>
              <p:nvPr/>
            </p:nvSpPr>
            <p:spPr bwMode="auto">
              <a:xfrm>
                <a:off x="4242" y="2091"/>
                <a:ext cx="605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soft, non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6286" name="Rectangle 206"/>
            <p:cNvSpPr>
              <a:spLocks noChangeArrowheads="1"/>
            </p:cNvSpPr>
            <p:nvPr/>
          </p:nvSpPr>
          <p:spPr bwMode="auto">
            <a:xfrm>
              <a:off x="4750" y="2091"/>
              <a:ext cx="10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87" name="Rectangle 207"/>
            <p:cNvSpPr>
              <a:spLocks noChangeArrowheads="1"/>
            </p:cNvSpPr>
            <p:nvPr/>
          </p:nvSpPr>
          <p:spPr bwMode="auto">
            <a:xfrm>
              <a:off x="4799" y="2091"/>
              <a:ext cx="95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sticky colloids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88" name="Rectangle 208"/>
            <p:cNvSpPr>
              <a:spLocks noChangeArrowheads="1"/>
            </p:cNvSpPr>
            <p:nvPr/>
          </p:nvSpPr>
          <p:spPr bwMode="auto">
            <a:xfrm>
              <a:off x="5610" y="2091"/>
              <a:ext cx="133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89" name="Rectangle 209"/>
            <p:cNvSpPr>
              <a:spLocks noChangeArrowheads="1"/>
            </p:cNvSpPr>
            <p:nvPr/>
          </p:nvSpPr>
          <p:spPr bwMode="auto">
            <a:xfrm>
              <a:off x="1626" y="2243"/>
              <a:ext cx="151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preventing scale buildup.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90" name="Rectangle 210"/>
            <p:cNvSpPr>
              <a:spLocks noChangeArrowheads="1"/>
            </p:cNvSpPr>
            <p:nvPr/>
          </p:nvSpPr>
          <p:spPr bwMode="auto">
            <a:xfrm>
              <a:off x="3007" y="2243"/>
              <a:ext cx="9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91" name="Rectangle 211"/>
            <p:cNvSpPr>
              <a:spLocks noChangeArrowheads="1"/>
            </p:cNvSpPr>
            <p:nvPr/>
          </p:nvSpPr>
          <p:spPr bwMode="auto">
            <a:xfrm>
              <a:off x="52" y="2079"/>
              <a:ext cx="12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92" name="Rectangle 212"/>
            <p:cNvSpPr>
              <a:spLocks noChangeArrowheads="1"/>
            </p:cNvSpPr>
            <p:nvPr/>
          </p:nvSpPr>
          <p:spPr bwMode="auto">
            <a:xfrm>
              <a:off x="6288" y="2079"/>
              <a:ext cx="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93" name="Rectangle 213"/>
            <p:cNvSpPr>
              <a:spLocks noChangeArrowheads="1"/>
            </p:cNvSpPr>
            <p:nvPr/>
          </p:nvSpPr>
          <p:spPr bwMode="auto">
            <a:xfrm>
              <a:off x="76" y="2091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94" name="Rectangle 214"/>
            <p:cNvSpPr>
              <a:spLocks noChangeArrowheads="1"/>
            </p:cNvSpPr>
            <p:nvPr/>
          </p:nvSpPr>
          <p:spPr bwMode="auto">
            <a:xfrm>
              <a:off x="76" y="2091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95" name="Rectangle 215"/>
            <p:cNvSpPr>
              <a:spLocks noChangeArrowheads="1"/>
            </p:cNvSpPr>
            <p:nvPr/>
          </p:nvSpPr>
          <p:spPr bwMode="auto">
            <a:xfrm>
              <a:off x="76" y="2091"/>
              <a:ext cx="150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96" name="Rectangle 216"/>
            <p:cNvSpPr>
              <a:spLocks noChangeArrowheads="1"/>
            </p:cNvSpPr>
            <p:nvPr/>
          </p:nvSpPr>
          <p:spPr bwMode="auto">
            <a:xfrm>
              <a:off x="1578" y="2091"/>
              <a:ext cx="1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97" name="Rectangle 217"/>
            <p:cNvSpPr>
              <a:spLocks noChangeArrowheads="1"/>
            </p:cNvSpPr>
            <p:nvPr/>
          </p:nvSpPr>
          <p:spPr bwMode="auto">
            <a:xfrm>
              <a:off x="1578" y="2091"/>
              <a:ext cx="1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98" name="Rectangle 218"/>
            <p:cNvSpPr>
              <a:spLocks noChangeArrowheads="1"/>
            </p:cNvSpPr>
            <p:nvPr/>
          </p:nvSpPr>
          <p:spPr bwMode="auto">
            <a:xfrm>
              <a:off x="76" y="243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99" name="Rectangle 219"/>
            <p:cNvSpPr>
              <a:spLocks noChangeArrowheads="1"/>
            </p:cNvSpPr>
            <p:nvPr/>
          </p:nvSpPr>
          <p:spPr bwMode="auto">
            <a:xfrm>
              <a:off x="76" y="243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0" name="Rectangle 220"/>
            <p:cNvSpPr>
              <a:spLocks noChangeArrowheads="1"/>
            </p:cNvSpPr>
            <p:nvPr/>
          </p:nvSpPr>
          <p:spPr bwMode="auto">
            <a:xfrm>
              <a:off x="76" y="2430"/>
              <a:ext cx="150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1" name="Rectangle 221"/>
            <p:cNvSpPr>
              <a:spLocks noChangeArrowheads="1"/>
            </p:cNvSpPr>
            <p:nvPr/>
          </p:nvSpPr>
          <p:spPr bwMode="auto">
            <a:xfrm>
              <a:off x="1578" y="2430"/>
              <a:ext cx="1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2" name="Rectangle 222"/>
            <p:cNvSpPr>
              <a:spLocks noChangeArrowheads="1"/>
            </p:cNvSpPr>
            <p:nvPr/>
          </p:nvSpPr>
          <p:spPr bwMode="auto">
            <a:xfrm>
              <a:off x="1578" y="2430"/>
              <a:ext cx="1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3" name="Rectangle 223"/>
            <p:cNvSpPr>
              <a:spLocks noChangeArrowheads="1"/>
            </p:cNvSpPr>
            <p:nvPr/>
          </p:nvSpPr>
          <p:spPr bwMode="auto">
            <a:xfrm>
              <a:off x="76" y="2091"/>
              <a:ext cx="1" cy="3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4" name="Rectangle 224"/>
            <p:cNvSpPr>
              <a:spLocks noChangeArrowheads="1"/>
            </p:cNvSpPr>
            <p:nvPr/>
          </p:nvSpPr>
          <p:spPr bwMode="auto">
            <a:xfrm>
              <a:off x="1578" y="2091"/>
              <a:ext cx="12" cy="3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5" name="Rectangle 225"/>
            <p:cNvSpPr>
              <a:spLocks noChangeArrowheads="1"/>
            </p:cNvSpPr>
            <p:nvPr/>
          </p:nvSpPr>
          <p:spPr bwMode="auto">
            <a:xfrm>
              <a:off x="52" y="2103"/>
              <a:ext cx="12" cy="3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6" name="Rectangle 226"/>
            <p:cNvSpPr>
              <a:spLocks noChangeArrowheads="1"/>
            </p:cNvSpPr>
            <p:nvPr/>
          </p:nvSpPr>
          <p:spPr bwMode="auto">
            <a:xfrm>
              <a:off x="1602" y="2091"/>
              <a:ext cx="1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7" name="Rectangle 227"/>
            <p:cNvSpPr>
              <a:spLocks noChangeArrowheads="1"/>
            </p:cNvSpPr>
            <p:nvPr/>
          </p:nvSpPr>
          <p:spPr bwMode="auto">
            <a:xfrm>
              <a:off x="1602" y="2091"/>
              <a:ext cx="1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8" name="Rectangle 228"/>
            <p:cNvSpPr>
              <a:spLocks noChangeArrowheads="1"/>
            </p:cNvSpPr>
            <p:nvPr/>
          </p:nvSpPr>
          <p:spPr bwMode="auto">
            <a:xfrm>
              <a:off x="1614" y="2091"/>
              <a:ext cx="4650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9" name="Rectangle 229"/>
            <p:cNvSpPr>
              <a:spLocks noChangeArrowheads="1"/>
            </p:cNvSpPr>
            <p:nvPr/>
          </p:nvSpPr>
          <p:spPr bwMode="auto">
            <a:xfrm>
              <a:off x="6264" y="2091"/>
              <a:ext cx="1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0" name="Rectangle 230"/>
            <p:cNvSpPr>
              <a:spLocks noChangeArrowheads="1"/>
            </p:cNvSpPr>
            <p:nvPr/>
          </p:nvSpPr>
          <p:spPr bwMode="auto">
            <a:xfrm>
              <a:off x="6264" y="2091"/>
              <a:ext cx="1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1" name="Rectangle 231"/>
            <p:cNvSpPr>
              <a:spLocks noChangeArrowheads="1"/>
            </p:cNvSpPr>
            <p:nvPr/>
          </p:nvSpPr>
          <p:spPr bwMode="auto">
            <a:xfrm>
              <a:off x="1602" y="2430"/>
              <a:ext cx="1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2" name="Rectangle 232"/>
            <p:cNvSpPr>
              <a:spLocks noChangeArrowheads="1"/>
            </p:cNvSpPr>
            <p:nvPr/>
          </p:nvSpPr>
          <p:spPr bwMode="auto">
            <a:xfrm>
              <a:off x="1602" y="2430"/>
              <a:ext cx="1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3" name="Rectangle 233"/>
            <p:cNvSpPr>
              <a:spLocks noChangeArrowheads="1"/>
            </p:cNvSpPr>
            <p:nvPr/>
          </p:nvSpPr>
          <p:spPr bwMode="auto">
            <a:xfrm>
              <a:off x="1614" y="2430"/>
              <a:ext cx="4650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4" name="Rectangle 234"/>
            <p:cNvSpPr>
              <a:spLocks noChangeArrowheads="1"/>
            </p:cNvSpPr>
            <p:nvPr/>
          </p:nvSpPr>
          <p:spPr bwMode="auto">
            <a:xfrm>
              <a:off x="6264" y="2430"/>
              <a:ext cx="1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5" name="Rectangle 235"/>
            <p:cNvSpPr>
              <a:spLocks noChangeArrowheads="1"/>
            </p:cNvSpPr>
            <p:nvPr/>
          </p:nvSpPr>
          <p:spPr bwMode="auto">
            <a:xfrm>
              <a:off x="6264" y="2430"/>
              <a:ext cx="1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6" name="Rectangle 236"/>
            <p:cNvSpPr>
              <a:spLocks noChangeArrowheads="1"/>
            </p:cNvSpPr>
            <p:nvPr/>
          </p:nvSpPr>
          <p:spPr bwMode="auto">
            <a:xfrm>
              <a:off x="1602" y="2091"/>
              <a:ext cx="12" cy="3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7" name="Rectangle 237"/>
            <p:cNvSpPr>
              <a:spLocks noChangeArrowheads="1"/>
            </p:cNvSpPr>
            <p:nvPr/>
          </p:nvSpPr>
          <p:spPr bwMode="auto">
            <a:xfrm>
              <a:off x="6264" y="2091"/>
              <a:ext cx="12" cy="3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8" name="Rectangle 238"/>
            <p:cNvSpPr>
              <a:spLocks noChangeArrowheads="1"/>
            </p:cNvSpPr>
            <p:nvPr/>
          </p:nvSpPr>
          <p:spPr bwMode="auto">
            <a:xfrm>
              <a:off x="6288" y="2103"/>
              <a:ext cx="1" cy="3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9" name="Rectangle 239"/>
            <p:cNvSpPr>
              <a:spLocks noChangeArrowheads="1"/>
            </p:cNvSpPr>
            <p:nvPr/>
          </p:nvSpPr>
          <p:spPr bwMode="auto">
            <a:xfrm>
              <a:off x="88" y="2454"/>
              <a:ext cx="113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Enhanced Water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20" name="Rectangle 240"/>
            <p:cNvSpPr>
              <a:spLocks noChangeArrowheads="1"/>
            </p:cNvSpPr>
            <p:nvPr/>
          </p:nvSpPr>
          <p:spPr bwMode="auto">
            <a:xfrm>
              <a:off x="88" y="2617"/>
              <a:ext cx="71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Properties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21" name="Rectangle 241"/>
            <p:cNvSpPr>
              <a:spLocks noChangeArrowheads="1"/>
            </p:cNvSpPr>
            <p:nvPr/>
          </p:nvSpPr>
          <p:spPr bwMode="auto">
            <a:xfrm>
              <a:off x="694" y="2617"/>
              <a:ext cx="9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22" name="Rectangle 242"/>
            <p:cNvSpPr>
              <a:spLocks noChangeArrowheads="1"/>
            </p:cNvSpPr>
            <p:nvPr/>
          </p:nvSpPr>
          <p:spPr bwMode="auto">
            <a:xfrm>
              <a:off x="1626" y="2454"/>
              <a:ext cx="533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Lowers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23" name="Rectangle 243"/>
            <p:cNvSpPr>
              <a:spLocks noChangeArrowheads="1"/>
            </p:cNvSpPr>
            <p:nvPr/>
          </p:nvSpPr>
          <p:spPr bwMode="auto">
            <a:xfrm>
              <a:off x="2062" y="2454"/>
              <a:ext cx="102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surface tension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24" name="Rectangle 244"/>
            <p:cNvSpPr>
              <a:spLocks noChangeArrowheads="1"/>
            </p:cNvSpPr>
            <p:nvPr/>
          </p:nvSpPr>
          <p:spPr bwMode="auto">
            <a:xfrm>
              <a:off x="2946" y="2454"/>
              <a:ext cx="71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improves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25" name="Rectangle 245"/>
            <p:cNvSpPr>
              <a:spLocks noChangeArrowheads="1"/>
            </p:cNvSpPr>
            <p:nvPr/>
          </p:nvSpPr>
          <p:spPr bwMode="auto">
            <a:xfrm>
              <a:off x="3564" y="2454"/>
              <a:ext cx="1053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solvent capacity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26" name="Rectangle 246"/>
            <p:cNvSpPr>
              <a:spLocks noChangeArrowheads="1"/>
            </p:cNvSpPr>
            <p:nvPr/>
          </p:nvSpPr>
          <p:spPr bwMode="auto">
            <a:xfrm>
              <a:off x="4484" y="2454"/>
              <a:ext cx="920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and provides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27" name="Rectangle 247"/>
            <p:cNvSpPr>
              <a:spLocks noChangeArrowheads="1"/>
            </p:cNvSpPr>
            <p:nvPr/>
          </p:nvSpPr>
          <p:spPr bwMode="auto">
            <a:xfrm>
              <a:off x="5295" y="2454"/>
              <a:ext cx="111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antimicrobial &amp;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28" name="Rectangle 248"/>
            <p:cNvSpPr>
              <a:spLocks noChangeArrowheads="1"/>
            </p:cNvSpPr>
            <p:nvPr/>
          </p:nvSpPr>
          <p:spPr bwMode="auto">
            <a:xfrm>
              <a:off x="1626" y="2606"/>
              <a:ext cx="13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antioxidant benefits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29" name="Rectangle 249"/>
            <p:cNvSpPr>
              <a:spLocks noChangeArrowheads="1"/>
            </p:cNvSpPr>
            <p:nvPr/>
          </p:nvSpPr>
          <p:spPr bwMode="auto">
            <a:xfrm>
              <a:off x="2784" y="2544"/>
              <a:ext cx="9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30" name="Rectangle 250"/>
            <p:cNvSpPr>
              <a:spLocks noChangeArrowheads="1"/>
            </p:cNvSpPr>
            <p:nvPr/>
          </p:nvSpPr>
          <p:spPr bwMode="auto">
            <a:xfrm>
              <a:off x="2813" y="2606"/>
              <a:ext cx="9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31" name="Rectangle 251"/>
            <p:cNvSpPr>
              <a:spLocks noChangeArrowheads="1"/>
            </p:cNvSpPr>
            <p:nvPr/>
          </p:nvSpPr>
          <p:spPr bwMode="auto">
            <a:xfrm>
              <a:off x="52" y="2442"/>
              <a:ext cx="12" cy="2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2" name="Rectangle 252"/>
            <p:cNvSpPr>
              <a:spLocks noChangeArrowheads="1"/>
            </p:cNvSpPr>
            <p:nvPr/>
          </p:nvSpPr>
          <p:spPr bwMode="auto">
            <a:xfrm>
              <a:off x="6288" y="2442"/>
              <a:ext cx="1" cy="2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3" name="Rectangle 253"/>
            <p:cNvSpPr>
              <a:spLocks noChangeArrowheads="1"/>
            </p:cNvSpPr>
            <p:nvPr/>
          </p:nvSpPr>
          <p:spPr bwMode="auto">
            <a:xfrm>
              <a:off x="76" y="2453"/>
              <a:ext cx="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4" name="Rectangle 254"/>
            <p:cNvSpPr>
              <a:spLocks noChangeArrowheads="1"/>
            </p:cNvSpPr>
            <p:nvPr/>
          </p:nvSpPr>
          <p:spPr bwMode="auto">
            <a:xfrm>
              <a:off x="76" y="2453"/>
              <a:ext cx="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5" name="Rectangle 255"/>
            <p:cNvSpPr>
              <a:spLocks noChangeArrowheads="1"/>
            </p:cNvSpPr>
            <p:nvPr/>
          </p:nvSpPr>
          <p:spPr bwMode="auto">
            <a:xfrm>
              <a:off x="76" y="2453"/>
              <a:ext cx="150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6" name="Rectangle 256"/>
            <p:cNvSpPr>
              <a:spLocks noChangeArrowheads="1"/>
            </p:cNvSpPr>
            <p:nvPr/>
          </p:nvSpPr>
          <p:spPr bwMode="auto">
            <a:xfrm>
              <a:off x="1578" y="245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7" name="Rectangle 257"/>
            <p:cNvSpPr>
              <a:spLocks noChangeArrowheads="1"/>
            </p:cNvSpPr>
            <p:nvPr/>
          </p:nvSpPr>
          <p:spPr bwMode="auto">
            <a:xfrm>
              <a:off x="1578" y="245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8" name="Rectangle 258"/>
            <p:cNvSpPr>
              <a:spLocks noChangeArrowheads="1"/>
            </p:cNvSpPr>
            <p:nvPr/>
          </p:nvSpPr>
          <p:spPr bwMode="auto">
            <a:xfrm>
              <a:off x="76" y="2792"/>
              <a:ext cx="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9" name="Rectangle 259"/>
            <p:cNvSpPr>
              <a:spLocks noChangeArrowheads="1"/>
            </p:cNvSpPr>
            <p:nvPr/>
          </p:nvSpPr>
          <p:spPr bwMode="auto">
            <a:xfrm>
              <a:off x="76" y="2792"/>
              <a:ext cx="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0" name="Rectangle 260"/>
            <p:cNvSpPr>
              <a:spLocks noChangeArrowheads="1"/>
            </p:cNvSpPr>
            <p:nvPr/>
          </p:nvSpPr>
          <p:spPr bwMode="auto">
            <a:xfrm>
              <a:off x="76" y="2792"/>
              <a:ext cx="150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1" name="Rectangle 261"/>
            <p:cNvSpPr>
              <a:spLocks noChangeArrowheads="1"/>
            </p:cNvSpPr>
            <p:nvPr/>
          </p:nvSpPr>
          <p:spPr bwMode="auto">
            <a:xfrm>
              <a:off x="1578" y="2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2" name="Rectangle 262"/>
            <p:cNvSpPr>
              <a:spLocks noChangeArrowheads="1"/>
            </p:cNvSpPr>
            <p:nvPr/>
          </p:nvSpPr>
          <p:spPr bwMode="auto">
            <a:xfrm>
              <a:off x="1578" y="2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3" name="Rectangle 263"/>
            <p:cNvSpPr>
              <a:spLocks noChangeArrowheads="1"/>
            </p:cNvSpPr>
            <p:nvPr/>
          </p:nvSpPr>
          <p:spPr bwMode="auto">
            <a:xfrm>
              <a:off x="76" y="2465"/>
              <a:ext cx="1" cy="3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4" name="Rectangle 264"/>
            <p:cNvSpPr>
              <a:spLocks noChangeArrowheads="1"/>
            </p:cNvSpPr>
            <p:nvPr/>
          </p:nvSpPr>
          <p:spPr bwMode="auto">
            <a:xfrm>
              <a:off x="1578" y="2465"/>
              <a:ext cx="12" cy="3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5" name="Rectangle 265"/>
            <p:cNvSpPr>
              <a:spLocks noChangeArrowheads="1"/>
            </p:cNvSpPr>
            <p:nvPr/>
          </p:nvSpPr>
          <p:spPr bwMode="auto">
            <a:xfrm>
              <a:off x="52" y="2465"/>
              <a:ext cx="12" cy="3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6" name="Rectangle 266"/>
            <p:cNvSpPr>
              <a:spLocks noChangeArrowheads="1"/>
            </p:cNvSpPr>
            <p:nvPr/>
          </p:nvSpPr>
          <p:spPr bwMode="auto">
            <a:xfrm>
              <a:off x="1602" y="245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7" name="Rectangle 267"/>
            <p:cNvSpPr>
              <a:spLocks noChangeArrowheads="1"/>
            </p:cNvSpPr>
            <p:nvPr/>
          </p:nvSpPr>
          <p:spPr bwMode="auto">
            <a:xfrm>
              <a:off x="1602" y="245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8" name="Rectangle 268"/>
            <p:cNvSpPr>
              <a:spLocks noChangeArrowheads="1"/>
            </p:cNvSpPr>
            <p:nvPr/>
          </p:nvSpPr>
          <p:spPr bwMode="auto">
            <a:xfrm>
              <a:off x="1614" y="2453"/>
              <a:ext cx="4650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9" name="Rectangle 269"/>
            <p:cNvSpPr>
              <a:spLocks noChangeArrowheads="1"/>
            </p:cNvSpPr>
            <p:nvPr/>
          </p:nvSpPr>
          <p:spPr bwMode="auto">
            <a:xfrm>
              <a:off x="6264" y="245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0" name="Rectangle 270"/>
            <p:cNvSpPr>
              <a:spLocks noChangeArrowheads="1"/>
            </p:cNvSpPr>
            <p:nvPr/>
          </p:nvSpPr>
          <p:spPr bwMode="auto">
            <a:xfrm>
              <a:off x="6264" y="245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1" name="Rectangle 271"/>
            <p:cNvSpPr>
              <a:spLocks noChangeArrowheads="1"/>
            </p:cNvSpPr>
            <p:nvPr/>
          </p:nvSpPr>
          <p:spPr bwMode="auto">
            <a:xfrm>
              <a:off x="1602" y="2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2" name="Rectangle 272"/>
            <p:cNvSpPr>
              <a:spLocks noChangeArrowheads="1"/>
            </p:cNvSpPr>
            <p:nvPr/>
          </p:nvSpPr>
          <p:spPr bwMode="auto">
            <a:xfrm>
              <a:off x="1602" y="2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3" name="Rectangle 273"/>
            <p:cNvSpPr>
              <a:spLocks noChangeArrowheads="1"/>
            </p:cNvSpPr>
            <p:nvPr/>
          </p:nvSpPr>
          <p:spPr bwMode="auto">
            <a:xfrm>
              <a:off x="1614" y="2792"/>
              <a:ext cx="4650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4" name="Rectangle 274"/>
            <p:cNvSpPr>
              <a:spLocks noChangeArrowheads="1"/>
            </p:cNvSpPr>
            <p:nvPr/>
          </p:nvSpPr>
          <p:spPr bwMode="auto">
            <a:xfrm>
              <a:off x="6264" y="2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5" name="Rectangle 275"/>
            <p:cNvSpPr>
              <a:spLocks noChangeArrowheads="1"/>
            </p:cNvSpPr>
            <p:nvPr/>
          </p:nvSpPr>
          <p:spPr bwMode="auto">
            <a:xfrm>
              <a:off x="6264" y="2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6" name="Rectangle 276"/>
            <p:cNvSpPr>
              <a:spLocks noChangeArrowheads="1"/>
            </p:cNvSpPr>
            <p:nvPr/>
          </p:nvSpPr>
          <p:spPr bwMode="auto">
            <a:xfrm>
              <a:off x="1602" y="2465"/>
              <a:ext cx="12" cy="3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7" name="Rectangle 277"/>
            <p:cNvSpPr>
              <a:spLocks noChangeArrowheads="1"/>
            </p:cNvSpPr>
            <p:nvPr/>
          </p:nvSpPr>
          <p:spPr bwMode="auto">
            <a:xfrm>
              <a:off x="6264" y="2465"/>
              <a:ext cx="12" cy="3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8" name="Rectangle 278"/>
            <p:cNvSpPr>
              <a:spLocks noChangeArrowheads="1"/>
            </p:cNvSpPr>
            <p:nvPr/>
          </p:nvSpPr>
          <p:spPr bwMode="auto">
            <a:xfrm>
              <a:off x="6288" y="2465"/>
              <a:ext cx="1" cy="3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9" name="Rectangle 279"/>
            <p:cNvSpPr>
              <a:spLocks noChangeArrowheads="1"/>
            </p:cNvSpPr>
            <p:nvPr/>
          </p:nvSpPr>
          <p:spPr bwMode="auto">
            <a:xfrm>
              <a:off x="88" y="2828"/>
              <a:ext cx="106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Superior to Ion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60" name="Rectangle 280"/>
            <p:cNvSpPr>
              <a:spLocks noChangeArrowheads="1"/>
            </p:cNvSpPr>
            <p:nvPr/>
          </p:nvSpPr>
          <p:spPr bwMode="auto">
            <a:xfrm>
              <a:off x="88" y="2980"/>
              <a:ext cx="66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Exchange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61" name="Rectangle 281"/>
            <p:cNvSpPr>
              <a:spLocks noChangeArrowheads="1"/>
            </p:cNvSpPr>
            <p:nvPr/>
          </p:nvSpPr>
          <p:spPr bwMode="auto">
            <a:xfrm>
              <a:off x="657" y="2980"/>
              <a:ext cx="9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62" name="Rectangle 282"/>
            <p:cNvSpPr>
              <a:spLocks noChangeArrowheads="1"/>
            </p:cNvSpPr>
            <p:nvPr/>
          </p:nvSpPr>
          <p:spPr bwMode="auto">
            <a:xfrm>
              <a:off x="1626" y="2816"/>
              <a:ext cx="1865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Unlike conventional softeners,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63" name="Rectangle 283"/>
            <p:cNvSpPr>
              <a:spLocks noChangeArrowheads="1"/>
            </p:cNvSpPr>
            <p:nvPr/>
          </p:nvSpPr>
          <p:spPr bwMode="auto">
            <a:xfrm>
              <a:off x="3472" y="2816"/>
              <a:ext cx="21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 MB effectively handles silica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64" name="Rectangle 284"/>
            <p:cNvSpPr>
              <a:spLocks noChangeArrowheads="1"/>
            </p:cNvSpPr>
            <p:nvPr/>
          </p:nvSpPr>
          <p:spPr bwMode="auto">
            <a:xfrm>
              <a:off x="5331" y="2816"/>
              <a:ext cx="10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65" name="Rectangle 285"/>
            <p:cNvSpPr>
              <a:spLocks noChangeArrowheads="1"/>
            </p:cNvSpPr>
            <p:nvPr/>
          </p:nvSpPr>
          <p:spPr bwMode="auto">
            <a:xfrm>
              <a:off x="5380" y="2816"/>
              <a:ext cx="44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based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66" name="Rectangle 286"/>
            <p:cNvSpPr>
              <a:spLocks noChangeArrowheads="1"/>
            </p:cNvSpPr>
            <p:nvPr/>
          </p:nvSpPr>
          <p:spPr bwMode="auto">
            <a:xfrm>
              <a:off x="1626" y="2980"/>
              <a:ext cx="630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hardness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67" name="Rectangle 287"/>
            <p:cNvSpPr>
              <a:spLocks noChangeArrowheads="1"/>
            </p:cNvSpPr>
            <p:nvPr/>
          </p:nvSpPr>
          <p:spPr bwMode="auto">
            <a:xfrm>
              <a:off x="2147" y="2980"/>
              <a:ext cx="9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68" name="Rectangle 288"/>
            <p:cNvSpPr>
              <a:spLocks noChangeArrowheads="1"/>
            </p:cNvSpPr>
            <p:nvPr/>
          </p:nvSpPr>
          <p:spPr bwMode="auto">
            <a:xfrm>
              <a:off x="2183" y="2980"/>
              <a:ext cx="79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and requires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69" name="Rectangle 289"/>
            <p:cNvSpPr>
              <a:spLocks noChangeArrowheads="1"/>
            </p:cNvSpPr>
            <p:nvPr/>
          </p:nvSpPr>
          <p:spPr bwMode="auto">
            <a:xfrm>
              <a:off x="2885" y="2980"/>
              <a:ext cx="315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no 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70" name="Rectangle 290"/>
            <p:cNvSpPr>
              <a:spLocks noChangeArrowheads="1"/>
            </p:cNvSpPr>
            <p:nvPr/>
          </p:nvSpPr>
          <p:spPr bwMode="auto">
            <a:xfrm>
              <a:off x="3128" y="2980"/>
              <a:ext cx="2143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hemicals, power, or maintenance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71" name="Rectangle 291"/>
            <p:cNvSpPr>
              <a:spLocks noChangeArrowheads="1"/>
            </p:cNvSpPr>
            <p:nvPr/>
          </p:nvSpPr>
          <p:spPr bwMode="auto">
            <a:xfrm>
              <a:off x="5053" y="2980"/>
              <a:ext cx="9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72" name="Rectangle 292"/>
            <p:cNvSpPr>
              <a:spLocks noChangeArrowheads="1"/>
            </p:cNvSpPr>
            <p:nvPr/>
          </p:nvSpPr>
          <p:spPr bwMode="auto">
            <a:xfrm>
              <a:off x="5089" y="2980"/>
              <a:ext cx="9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73" name="Rectangle 293"/>
            <p:cNvSpPr>
              <a:spLocks noChangeArrowheads="1"/>
            </p:cNvSpPr>
            <p:nvPr/>
          </p:nvSpPr>
          <p:spPr bwMode="auto">
            <a:xfrm>
              <a:off x="52" y="2804"/>
              <a:ext cx="12" cy="3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74" name="Rectangle 294"/>
            <p:cNvSpPr>
              <a:spLocks noChangeArrowheads="1"/>
            </p:cNvSpPr>
            <p:nvPr/>
          </p:nvSpPr>
          <p:spPr bwMode="auto">
            <a:xfrm>
              <a:off x="6288" y="2804"/>
              <a:ext cx="1" cy="3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75" name="Rectangle 295"/>
            <p:cNvSpPr>
              <a:spLocks noChangeArrowheads="1"/>
            </p:cNvSpPr>
            <p:nvPr/>
          </p:nvSpPr>
          <p:spPr bwMode="auto">
            <a:xfrm>
              <a:off x="76" y="2816"/>
              <a:ext cx="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76" name="Rectangle 296"/>
            <p:cNvSpPr>
              <a:spLocks noChangeArrowheads="1"/>
            </p:cNvSpPr>
            <p:nvPr/>
          </p:nvSpPr>
          <p:spPr bwMode="auto">
            <a:xfrm>
              <a:off x="76" y="2816"/>
              <a:ext cx="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77" name="Rectangle 297"/>
            <p:cNvSpPr>
              <a:spLocks noChangeArrowheads="1"/>
            </p:cNvSpPr>
            <p:nvPr/>
          </p:nvSpPr>
          <p:spPr bwMode="auto">
            <a:xfrm>
              <a:off x="76" y="2816"/>
              <a:ext cx="150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78" name="Rectangle 298"/>
            <p:cNvSpPr>
              <a:spLocks noChangeArrowheads="1"/>
            </p:cNvSpPr>
            <p:nvPr/>
          </p:nvSpPr>
          <p:spPr bwMode="auto">
            <a:xfrm>
              <a:off x="1578" y="2816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79" name="Rectangle 299"/>
            <p:cNvSpPr>
              <a:spLocks noChangeArrowheads="1"/>
            </p:cNvSpPr>
            <p:nvPr/>
          </p:nvSpPr>
          <p:spPr bwMode="auto">
            <a:xfrm>
              <a:off x="1578" y="2816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0" name="Rectangle 300"/>
            <p:cNvSpPr>
              <a:spLocks noChangeArrowheads="1"/>
            </p:cNvSpPr>
            <p:nvPr/>
          </p:nvSpPr>
          <p:spPr bwMode="auto">
            <a:xfrm>
              <a:off x="76" y="3155"/>
              <a:ext cx="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1" name="Rectangle 301"/>
            <p:cNvSpPr>
              <a:spLocks noChangeArrowheads="1"/>
            </p:cNvSpPr>
            <p:nvPr/>
          </p:nvSpPr>
          <p:spPr bwMode="auto">
            <a:xfrm>
              <a:off x="76" y="3155"/>
              <a:ext cx="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2" name="Rectangle 302"/>
            <p:cNvSpPr>
              <a:spLocks noChangeArrowheads="1"/>
            </p:cNvSpPr>
            <p:nvPr/>
          </p:nvSpPr>
          <p:spPr bwMode="auto">
            <a:xfrm>
              <a:off x="76" y="3155"/>
              <a:ext cx="150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3" name="Rectangle 303"/>
            <p:cNvSpPr>
              <a:spLocks noChangeArrowheads="1"/>
            </p:cNvSpPr>
            <p:nvPr/>
          </p:nvSpPr>
          <p:spPr bwMode="auto">
            <a:xfrm>
              <a:off x="1578" y="315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4" name="Rectangle 304"/>
            <p:cNvSpPr>
              <a:spLocks noChangeArrowheads="1"/>
            </p:cNvSpPr>
            <p:nvPr/>
          </p:nvSpPr>
          <p:spPr bwMode="auto">
            <a:xfrm>
              <a:off x="1578" y="315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5" name="Rectangle 305"/>
            <p:cNvSpPr>
              <a:spLocks noChangeArrowheads="1"/>
            </p:cNvSpPr>
            <p:nvPr/>
          </p:nvSpPr>
          <p:spPr bwMode="auto">
            <a:xfrm>
              <a:off x="76" y="2828"/>
              <a:ext cx="1" cy="3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6" name="Rectangle 306"/>
            <p:cNvSpPr>
              <a:spLocks noChangeArrowheads="1"/>
            </p:cNvSpPr>
            <p:nvPr/>
          </p:nvSpPr>
          <p:spPr bwMode="auto">
            <a:xfrm>
              <a:off x="1578" y="2828"/>
              <a:ext cx="12" cy="3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7" name="Rectangle 307"/>
            <p:cNvSpPr>
              <a:spLocks noChangeArrowheads="1"/>
            </p:cNvSpPr>
            <p:nvPr/>
          </p:nvSpPr>
          <p:spPr bwMode="auto">
            <a:xfrm>
              <a:off x="52" y="2839"/>
              <a:ext cx="12" cy="35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8" name="Rectangle 308"/>
            <p:cNvSpPr>
              <a:spLocks noChangeArrowheads="1"/>
            </p:cNvSpPr>
            <p:nvPr/>
          </p:nvSpPr>
          <p:spPr bwMode="auto">
            <a:xfrm>
              <a:off x="52" y="3190"/>
              <a:ext cx="1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9" name="Rectangle 309"/>
            <p:cNvSpPr>
              <a:spLocks noChangeArrowheads="1"/>
            </p:cNvSpPr>
            <p:nvPr/>
          </p:nvSpPr>
          <p:spPr bwMode="auto">
            <a:xfrm>
              <a:off x="52" y="3190"/>
              <a:ext cx="1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0" name="Rectangle 310"/>
            <p:cNvSpPr>
              <a:spLocks noChangeArrowheads="1"/>
            </p:cNvSpPr>
            <p:nvPr/>
          </p:nvSpPr>
          <p:spPr bwMode="auto">
            <a:xfrm>
              <a:off x="64" y="3190"/>
              <a:ext cx="1538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1" name="Rectangle 311"/>
            <p:cNvSpPr>
              <a:spLocks noChangeArrowheads="1"/>
            </p:cNvSpPr>
            <p:nvPr/>
          </p:nvSpPr>
          <p:spPr bwMode="auto">
            <a:xfrm>
              <a:off x="1602" y="2816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2" name="Rectangle 312"/>
            <p:cNvSpPr>
              <a:spLocks noChangeArrowheads="1"/>
            </p:cNvSpPr>
            <p:nvPr/>
          </p:nvSpPr>
          <p:spPr bwMode="auto">
            <a:xfrm>
              <a:off x="1602" y="2816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3" name="Rectangle 313"/>
            <p:cNvSpPr>
              <a:spLocks noChangeArrowheads="1"/>
            </p:cNvSpPr>
            <p:nvPr/>
          </p:nvSpPr>
          <p:spPr bwMode="auto">
            <a:xfrm>
              <a:off x="1614" y="2816"/>
              <a:ext cx="4650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4" name="Rectangle 314"/>
            <p:cNvSpPr>
              <a:spLocks noChangeArrowheads="1"/>
            </p:cNvSpPr>
            <p:nvPr/>
          </p:nvSpPr>
          <p:spPr bwMode="auto">
            <a:xfrm>
              <a:off x="6264" y="2816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5" name="Rectangle 315"/>
            <p:cNvSpPr>
              <a:spLocks noChangeArrowheads="1"/>
            </p:cNvSpPr>
            <p:nvPr/>
          </p:nvSpPr>
          <p:spPr bwMode="auto">
            <a:xfrm>
              <a:off x="6264" y="2816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6" name="Rectangle 316"/>
            <p:cNvSpPr>
              <a:spLocks noChangeArrowheads="1"/>
            </p:cNvSpPr>
            <p:nvPr/>
          </p:nvSpPr>
          <p:spPr bwMode="auto">
            <a:xfrm>
              <a:off x="1602" y="315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7" name="Rectangle 317"/>
            <p:cNvSpPr>
              <a:spLocks noChangeArrowheads="1"/>
            </p:cNvSpPr>
            <p:nvPr/>
          </p:nvSpPr>
          <p:spPr bwMode="auto">
            <a:xfrm>
              <a:off x="1602" y="315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8" name="Rectangle 318"/>
            <p:cNvSpPr>
              <a:spLocks noChangeArrowheads="1"/>
            </p:cNvSpPr>
            <p:nvPr/>
          </p:nvSpPr>
          <p:spPr bwMode="auto">
            <a:xfrm>
              <a:off x="1614" y="3155"/>
              <a:ext cx="4650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9" name="Rectangle 319"/>
            <p:cNvSpPr>
              <a:spLocks noChangeArrowheads="1"/>
            </p:cNvSpPr>
            <p:nvPr/>
          </p:nvSpPr>
          <p:spPr bwMode="auto">
            <a:xfrm>
              <a:off x="6264" y="315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0" name="Rectangle 320"/>
            <p:cNvSpPr>
              <a:spLocks noChangeArrowheads="1"/>
            </p:cNvSpPr>
            <p:nvPr/>
          </p:nvSpPr>
          <p:spPr bwMode="auto">
            <a:xfrm>
              <a:off x="6264" y="315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1" name="Rectangle 321"/>
            <p:cNvSpPr>
              <a:spLocks noChangeArrowheads="1"/>
            </p:cNvSpPr>
            <p:nvPr/>
          </p:nvSpPr>
          <p:spPr bwMode="auto">
            <a:xfrm>
              <a:off x="1602" y="2828"/>
              <a:ext cx="12" cy="3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2" name="Rectangle 322"/>
            <p:cNvSpPr>
              <a:spLocks noChangeArrowheads="1"/>
            </p:cNvSpPr>
            <p:nvPr/>
          </p:nvSpPr>
          <p:spPr bwMode="auto">
            <a:xfrm>
              <a:off x="6264" y="2828"/>
              <a:ext cx="12" cy="3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3" name="Rectangle 323"/>
            <p:cNvSpPr>
              <a:spLocks noChangeArrowheads="1"/>
            </p:cNvSpPr>
            <p:nvPr/>
          </p:nvSpPr>
          <p:spPr bwMode="auto">
            <a:xfrm>
              <a:off x="1602" y="319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4" name="Rectangle 324"/>
            <p:cNvSpPr>
              <a:spLocks noChangeArrowheads="1"/>
            </p:cNvSpPr>
            <p:nvPr/>
          </p:nvSpPr>
          <p:spPr bwMode="auto">
            <a:xfrm>
              <a:off x="1602" y="3190"/>
              <a:ext cx="468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5" name="Rectangle 325"/>
            <p:cNvSpPr>
              <a:spLocks noChangeArrowheads="1"/>
            </p:cNvSpPr>
            <p:nvPr/>
          </p:nvSpPr>
          <p:spPr bwMode="auto">
            <a:xfrm>
              <a:off x="6288" y="2839"/>
              <a:ext cx="1" cy="35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6" name="Rectangle 326"/>
            <p:cNvSpPr>
              <a:spLocks noChangeArrowheads="1"/>
            </p:cNvSpPr>
            <p:nvPr/>
          </p:nvSpPr>
          <p:spPr bwMode="auto">
            <a:xfrm>
              <a:off x="6288" y="319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7" name="Rectangle 327"/>
            <p:cNvSpPr>
              <a:spLocks noChangeArrowheads="1"/>
            </p:cNvSpPr>
            <p:nvPr/>
          </p:nvSpPr>
          <p:spPr bwMode="auto">
            <a:xfrm>
              <a:off x="6288" y="319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8" name="Rectangle 328"/>
            <p:cNvSpPr>
              <a:spLocks noChangeArrowheads="1"/>
            </p:cNvSpPr>
            <p:nvPr/>
          </p:nvSpPr>
          <p:spPr bwMode="auto">
            <a:xfrm>
              <a:off x="88" y="3190"/>
              <a:ext cx="109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850527" y="400304"/>
            <a:ext cx="8992345" cy="629916"/>
          </a:xfrm>
          <a:prstGeom prst="rect">
            <a:avLst/>
          </a:prstGeom>
        </p:spPr>
        <p:txBody>
          <a:bodyPr vert="horz" wrap="square" lIns="0" tIns="258064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C85"/>
                </a:solidFill>
                <a:effectLst/>
                <a:uLnTx/>
                <a:uFillTx/>
                <a:latin typeface="Arial MT"/>
                <a:ea typeface="+mj-ea"/>
                <a:cs typeface="Arial MT"/>
              </a:rPr>
              <a:t>HOW</a:t>
            </a:r>
            <a:r>
              <a:rPr kumimoji="0" lang="en-US" sz="2400" b="1" i="0" u="none" strike="noStrike" kern="0" cap="none" spc="-45" normalizeH="0" baseline="0" noProof="0" dirty="0" smtClean="0">
                <a:ln>
                  <a:noFill/>
                </a:ln>
                <a:solidFill>
                  <a:srgbClr val="002C85"/>
                </a:solidFill>
                <a:effectLst/>
                <a:uLnTx/>
                <a:uFillTx/>
                <a:latin typeface="Arial MT"/>
                <a:ea typeface="+mj-ea"/>
                <a:cs typeface="Arial MT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C85"/>
                </a:solidFill>
                <a:effectLst/>
                <a:uLnTx/>
                <a:uFillTx/>
                <a:latin typeface="Arial MT"/>
                <a:ea typeface="+mj-ea"/>
                <a:cs typeface="Arial MT"/>
              </a:rPr>
              <a:t>DOES</a:t>
            </a:r>
            <a:r>
              <a:rPr kumimoji="0" lang="en-US" sz="2400" b="1" i="0" u="none" strike="noStrike" kern="0" cap="none" spc="-35" normalizeH="0" baseline="0" noProof="0" dirty="0" smtClean="0">
                <a:ln>
                  <a:noFill/>
                </a:ln>
                <a:solidFill>
                  <a:srgbClr val="002C85"/>
                </a:solidFill>
                <a:effectLst/>
                <a:uLnTx/>
                <a:uFillTx/>
                <a:latin typeface="Arial MT"/>
                <a:ea typeface="+mj-ea"/>
                <a:cs typeface="Arial MT"/>
              </a:rPr>
              <a:t> </a:t>
            </a:r>
            <a:r>
              <a:rPr kumimoji="0" lang="en-US" sz="2400" b="1" i="0" u="none" strike="noStrike" kern="0" cap="none" spc="-25" normalizeH="0" baseline="0" noProof="0" dirty="0" smtClean="0">
                <a:ln>
                  <a:noFill/>
                </a:ln>
                <a:solidFill>
                  <a:srgbClr val="002C85"/>
                </a:solidFill>
                <a:effectLst/>
                <a:uLnTx/>
                <a:uFillTx/>
                <a:latin typeface="Arial MT"/>
                <a:ea typeface="+mj-ea"/>
                <a:cs typeface="Arial MT"/>
              </a:rPr>
              <a:t>AMB</a:t>
            </a:r>
            <a:r>
              <a:rPr kumimoji="0" lang="en-US" sz="2400" b="1" i="0" u="none" strike="noStrike" kern="0" cap="none" spc="-80" normalizeH="0" baseline="0" noProof="0" dirty="0" smtClean="0">
                <a:ln>
                  <a:noFill/>
                </a:ln>
                <a:solidFill>
                  <a:srgbClr val="002C85"/>
                </a:solidFill>
                <a:effectLst/>
                <a:uLnTx/>
                <a:uFillTx/>
                <a:latin typeface="Arial MT"/>
                <a:ea typeface="+mj-ea"/>
                <a:cs typeface="Arial MT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C85"/>
                </a:solidFill>
                <a:effectLst/>
                <a:uLnTx/>
                <a:uFillTx/>
                <a:latin typeface="Arial MT"/>
                <a:ea typeface="+mj-ea"/>
                <a:cs typeface="Arial MT"/>
              </a:rPr>
              <a:t>WORK</a:t>
            </a:r>
            <a:r>
              <a:rPr kumimoji="0" lang="en-US" sz="2400" b="1" i="0" u="none" strike="noStrike" kern="0" cap="none" spc="-35" normalizeH="0" baseline="0" noProof="0" dirty="0" smtClean="0">
                <a:ln>
                  <a:noFill/>
                </a:ln>
                <a:solidFill>
                  <a:srgbClr val="002C85"/>
                </a:solidFill>
                <a:effectLst/>
                <a:uLnTx/>
                <a:uFillTx/>
                <a:latin typeface="Arial MT"/>
                <a:ea typeface="+mj-ea"/>
                <a:cs typeface="Arial MT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C85"/>
                </a:solidFill>
                <a:effectLst/>
                <a:uLnTx/>
                <a:uFillTx/>
                <a:latin typeface="Arial MT"/>
                <a:ea typeface="+mj-ea"/>
                <a:cs typeface="Arial MT"/>
              </a:rPr>
              <a:t>?</a:t>
            </a:r>
            <a:r>
              <a:rPr kumimoji="0" lang="en-US" sz="2400" b="1" i="0" u="none" strike="noStrike" kern="0" cap="none" spc="-25" normalizeH="0" baseline="0" noProof="0" dirty="0" smtClean="0">
                <a:ln>
                  <a:noFill/>
                </a:ln>
                <a:solidFill>
                  <a:srgbClr val="002C85"/>
                </a:solidFill>
                <a:effectLst/>
                <a:uLnTx/>
                <a:uFillTx/>
                <a:latin typeface="Arial MT"/>
                <a:ea typeface="+mj-ea"/>
                <a:cs typeface="Arial MT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C85"/>
                </a:solidFill>
                <a:effectLst/>
                <a:uLnTx/>
                <a:uFillTx/>
                <a:latin typeface="Arial MT"/>
                <a:ea typeface="+mj-ea"/>
                <a:cs typeface="Arial MT"/>
              </a:rPr>
              <a:t>–</a:t>
            </a:r>
            <a:r>
              <a:rPr kumimoji="0" lang="en-US" sz="2400" b="1" i="0" u="none" strike="noStrike" kern="0" cap="none" spc="-25" normalizeH="0" baseline="0" noProof="0" dirty="0" smtClean="0">
                <a:ln>
                  <a:noFill/>
                </a:ln>
                <a:solidFill>
                  <a:srgbClr val="002C85"/>
                </a:solidFill>
                <a:effectLst/>
                <a:uLnTx/>
                <a:uFillTx/>
                <a:latin typeface="Arial MT"/>
                <a:ea typeface="+mj-ea"/>
                <a:cs typeface="Arial MT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C85"/>
                </a:solidFill>
                <a:effectLst/>
                <a:uLnTx/>
                <a:uFillTx/>
                <a:latin typeface="Arial MT"/>
                <a:ea typeface="+mj-ea"/>
                <a:cs typeface="Arial MT"/>
              </a:rPr>
              <a:t>Illustrated</a:t>
            </a:r>
            <a:r>
              <a:rPr kumimoji="0" lang="en-US" sz="2400" b="1" i="0" u="none" strike="noStrike" kern="0" cap="none" spc="-15" normalizeH="0" baseline="0" noProof="0" dirty="0" smtClean="0">
                <a:ln>
                  <a:noFill/>
                </a:ln>
                <a:solidFill>
                  <a:srgbClr val="002C85"/>
                </a:solidFill>
                <a:effectLst/>
                <a:uLnTx/>
                <a:uFillTx/>
                <a:latin typeface="Arial MT"/>
                <a:ea typeface="+mj-ea"/>
                <a:cs typeface="Arial MT"/>
              </a:rPr>
              <a:t> </a:t>
            </a:r>
            <a:r>
              <a:rPr kumimoji="0" lang="en-US" sz="2400" b="1" i="0" u="none" strike="noStrike" kern="0" cap="none" spc="-20" normalizeH="0" baseline="0" noProof="0" dirty="0" smtClean="0">
                <a:ln>
                  <a:noFill/>
                </a:ln>
                <a:solidFill>
                  <a:srgbClr val="002C85"/>
                </a:solidFill>
                <a:effectLst/>
                <a:uLnTx/>
                <a:uFillTx/>
                <a:latin typeface="Arial MT"/>
                <a:ea typeface="+mj-ea"/>
                <a:cs typeface="Arial MT"/>
              </a:rPr>
              <a:t>Explanation</a:t>
            </a:r>
            <a:r>
              <a:rPr kumimoji="0" lang="en-US" sz="2400" b="1" i="0" u="none" strike="noStrike" kern="0" cap="none" spc="-145" normalizeH="0" baseline="0" noProof="0" dirty="0" smtClean="0">
                <a:ln>
                  <a:noFill/>
                </a:ln>
                <a:solidFill>
                  <a:srgbClr val="002C85"/>
                </a:solidFill>
                <a:effectLst/>
                <a:uLnTx/>
                <a:uFillTx/>
                <a:latin typeface="Arial MT"/>
                <a:ea typeface="+mj-ea"/>
                <a:cs typeface="Arial MT"/>
              </a:rPr>
              <a:t> </a:t>
            </a:r>
            <a:r>
              <a:rPr kumimoji="0" lang="en-US" sz="1800" b="1" i="0" u="none" strike="noStrike" kern="0" cap="none" spc="-20" normalizeH="0" baseline="0" noProof="0" dirty="0" smtClean="0">
                <a:ln>
                  <a:noFill/>
                </a:ln>
                <a:solidFill>
                  <a:srgbClr val="002C85"/>
                </a:solidFill>
                <a:effectLst/>
                <a:uLnTx/>
                <a:uFillTx/>
                <a:latin typeface="Arial MT"/>
                <a:ea typeface="+mj-ea"/>
                <a:cs typeface="Arial MT"/>
              </a:rPr>
              <a:t>No.1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C85"/>
              </a:solidFill>
              <a:effectLst/>
              <a:uLnTx/>
              <a:uFillTx/>
              <a:latin typeface="Arial MT"/>
              <a:ea typeface="+mj-ea"/>
              <a:cs typeface="Arial MT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793885" y="1200911"/>
            <a:ext cx="8836660" cy="0"/>
          </a:xfrm>
          <a:custGeom>
            <a:avLst/>
            <a:gdLst/>
            <a:ahLst/>
            <a:cxnLst/>
            <a:rect l="l" t="t" r="r" b="b"/>
            <a:pathLst>
              <a:path w="8836660">
                <a:moveTo>
                  <a:pt x="0" y="0"/>
                </a:moveTo>
                <a:lnTo>
                  <a:pt x="8836148" y="0"/>
                </a:lnTo>
              </a:path>
            </a:pathLst>
          </a:custGeom>
          <a:ln w="28574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228600" y="1182068"/>
            <a:ext cx="9586857" cy="4427494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000" b="1" i="1" dirty="0">
                <a:latin typeface="Arial"/>
                <a:cs typeface="Arial"/>
              </a:rPr>
              <a:t>The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following</a:t>
            </a:r>
            <a:r>
              <a:rPr sz="2000" b="1" i="1" spc="-7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is</a:t>
            </a:r>
            <a:r>
              <a:rPr sz="2000" b="1" i="1" spc="-7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an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abridged</a:t>
            </a:r>
            <a:r>
              <a:rPr sz="2000" b="1" i="1" spc="-4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pictorial</a:t>
            </a:r>
            <a:r>
              <a:rPr sz="2000" b="1" i="1" spc="-8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explanation</a:t>
            </a:r>
            <a:r>
              <a:rPr sz="2000" b="1" i="1" spc="-45" dirty="0">
                <a:latin typeface="Arial"/>
                <a:cs typeface="Arial"/>
              </a:rPr>
              <a:t> </a:t>
            </a:r>
            <a:r>
              <a:rPr sz="2000" b="1" i="1">
                <a:latin typeface="Arial"/>
                <a:cs typeface="Arial"/>
              </a:rPr>
              <a:t>of</a:t>
            </a:r>
            <a:r>
              <a:rPr sz="2000" b="1" i="1" spc="-60">
                <a:latin typeface="Arial"/>
                <a:cs typeface="Arial"/>
              </a:rPr>
              <a:t> </a:t>
            </a:r>
            <a:r>
              <a:rPr lang="en-US" sz="2000" b="1" i="1" spc="-10" dirty="0" smtClean="0">
                <a:latin typeface="Arial"/>
                <a:cs typeface="Arial"/>
              </a:rPr>
              <a:t>AMB</a:t>
            </a:r>
            <a:r>
              <a:rPr sz="2000" b="1" i="1" spc="-10" smtClean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8270" marR="91440" algn="just">
              <a:lnSpc>
                <a:spcPct val="100000"/>
              </a:lnSpc>
              <a:spcBef>
                <a:spcPts val="855"/>
              </a:spcBef>
            </a:pP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basics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concerning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technology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proprietary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quartz-</a:t>
            </a:r>
            <a:r>
              <a:rPr sz="1800" dirty="0">
                <a:latin typeface="Arial MT"/>
                <a:cs typeface="Arial MT"/>
              </a:rPr>
              <a:t>like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ceramic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beads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>
                <a:latin typeface="Arial MT"/>
                <a:cs typeface="Arial MT"/>
              </a:rPr>
              <a:t>engineering</a:t>
            </a:r>
            <a:r>
              <a:rPr sz="1800" spc="-30">
                <a:latin typeface="Arial MT"/>
                <a:cs typeface="Arial MT"/>
              </a:rPr>
              <a:t> </a:t>
            </a:r>
            <a:r>
              <a:rPr lang="en-US" sz="1800" spc="-30" dirty="0" smtClean="0">
                <a:latin typeface="Arial MT"/>
                <a:cs typeface="Arial MT"/>
              </a:rPr>
              <a:t> design </a:t>
            </a:r>
            <a:r>
              <a:rPr sz="1800" smtClean="0">
                <a:latin typeface="Arial MT"/>
                <a:cs typeface="Arial MT"/>
              </a:rPr>
              <a:t>which</a:t>
            </a:r>
            <a:r>
              <a:rPr sz="1800" spc="-15" smtClean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used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create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process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that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positively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charges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water </a:t>
            </a:r>
            <a:r>
              <a:rPr sz="1800" dirty="0">
                <a:latin typeface="Arial MT"/>
                <a:cs typeface="Arial MT"/>
              </a:rPr>
              <a:t>thereby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changing</a:t>
            </a:r>
            <a:r>
              <a:rPr sz="18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water’s</a:t>
            </a:r>
            <a:r>
              <a:rPr sz="18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molecular</a:t>
            </a:r>
            <a:r>
              <a:rPr sz="18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structure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z="18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releasing</a:t>
            </a:r>
            <a:r>
              <a:rPr sz="18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water’s</a:t>
            </a:r>
            <a:r>
              <a:rPr sz="18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hydrogen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atoms</a:t>
            </a:r>
            <a:r>
              <a:rPr sz="1800" dirty="0">
                <a:latin typeface="Arial MT"/>
                <a:cs typeface="Arial MT"/>
              </a:rPr>
              <a:t>.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This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alteration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water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molecules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provides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many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benefits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including </a:t>
            </a:r>
            <a:r>
              <a:rPr sz="1800" dirty="0">
                <a:latin typeface="Arial MT"/>
                <a:cs typeface="Arial MT"/>
              </a:rPr>
              <a:t>reduced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surface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tension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water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enabling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converted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water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more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easily </a:t>
            </a:r>
            <a:r>
              <a:rPr sz="1800" dirty="0">
                <a:latin typeface="Arial MT"/>
                <a:cs typeface="Arial MT"/>
              </a:rPr>
              <a:t>enter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cells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humans,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plants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animals.</a:t>
            </a:r>
            <a:endParaRPr sz="1800">
              <a:latin typeface="Arial MT"/>
              <a:cs typeface="Arial MT"/>
            </a:endParaRPr>
          </a:p>
          <a:p>
            <a:pPr marL="140970" marR="245110" indent="-10160" algn="just">
              <a:lnSpc>
                <a:spcPct val="100000"/>
              </a:lnSpc>
              <a:spcBef>
                <a:spcPts val="2025"/>
              </a:spcBef>
              <a:buSzPct val="94444"/>
              <a:buChar char="•"/>
              <a:tabLst>
                <a:tab pos="219710" algn="l"/>
              </a:tabLst>
            </a:pPr>
            <a:r>
              <a:rPr sz="1800" dirty="0">
                <a:latin typeface="Arial MT"/>
                <a:cs typeface="Arial MT"/>
              </a:rPr>
              <a:t>	Water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molecules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made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up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hydrogen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oxygen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atoms,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>
                <a:latin typeface="Arial MT"/>
                <a:cs typeface="Arial MT"/>
              </a:rPr>
              <a:t>with</a:t>
            </a:r>
            <a:r>
              <a:rPr sz="1800" spc="-25">
                <a:latin typeface="Arial MT"/>
                <a:cs typeface="Arial MT"/>
              </a:rPr>
              <a:t> </a:t>
            </a:r>
            <a:r>
              <a:rPr sz="1800" smtClean="0">
                <a:latin typeface="Arial MT"/>
                <a:cs typeface="Arial MT"/>
              </a:rPr>
              <a:t>each</a:t>
            </a:r>
            <a:r>
              <a:rPr sz="1800" spc="-20" smtClean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molecule </a:t>
            </a:r>
            <a:r>
              <a:rPr sz="1800" dirty="0">
                <a:latin typeface="Arial MT"/>
                <a:cs typeface="Arial MT"/>
              </a:rPr>
              <a:t>containing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hydrogens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oxygen.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Untreated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Water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[H2O]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holds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negative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(-</a:t>
            </a:r>
            <a:r>
              <a:rPr sz="1800" spc="-50" dirty="0">
                <a:latin typeface="Arial MT"/>
                <a:cs typeface="Arial MT"/>
              </a:rPr>
              <a:t>) </a:t>
            </a:r>
            <a:r>
              <a:rPr sz="1800" dirty="0">
                <a:latin typeface="Arial MT"/>
                <a:cs typeface="Arial MT"/>
              </a:rPr>
              <a:t>charge.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(see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Figure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next</a:t>
            </a:r>
            <a:r>
              <a:rPr sz="1800" spc="-10" dirty="0">
                <a:latin typeface="Arial MT"/>
                <a:cs typeface="Arial MT"/>
              </a:rPr>
              <a:t> page)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 MT"/>
              <a:buChar char="•"/>
            </a:pPr>
            <a:endParaRPr sz="1800">
              <a:latin typeface="Arial MT"/>
              <a:cs typeface="Arial MT"/>
            </a:endParaRPr>
          </a:p>
          <a:p>
            <a:pPr marL="140970" marR="5080" indent="-10160" algn="just">
              <a:lnSpc>
                <a:spcPct val="100000"/>
              </a:lnSpc>
              <a:buSzPct val="94444"/>
              <a:buChar char="•"/>
              <a:tabLst>
                <a:tab pos="219710" algn="l"/>
              </a:tabLst>
            </a:pPr>
            <a:r>
              <a:rPr sz="1800" spc="-20">
                <a:latin typeface="Arial MT"/>
                <a:cs typeface="Arial MT"/>
              </a:rPr>
              <a:t>	</a:t>
            </a:r>
            <a:r>
              <a:rPr lang="en-US" sz="1800" spc="-20" dirty="0" smtClean="0">
                <a:latin typeface="Arial MT"/>
                <a:cs typeface="Arial MT"/>
              </a:rPr>
              <a:t>In </a:t>
            </a:r>
            <a:r>
              <a:rPr lang="en-US" sz="1800" spc="-20" dirty="0" err="1" smtClean="0">
                <a:latin typeface="Arial MT"/>
                <a:cs typeface="Arial MT"/>
              </a:rPr>
              <a:t>Cationized</a:t>
            </a:r>
            <a:r>
              <a:rPr lang="en-US" sz="1800" spc="-20" dirty="0" smtClean="0">
                <a:latin typeface="Arial MT"/>
                <a:cs typeface="Arial MT"/>
              </a:rPr>
              <a:t> water methodology </a:t>
            </a:r>
            <a:r>
              <a:rPr sz="1800" smtClean="0">
                <a:solidFill>
                  <a:srgbClr val="FF0000"/>
                </a:solidFill>
                <a:latin typeface="Arial MT"/>
                <a:cs typeface="Arial MT"/>
              </a:rPr>
              <a:t>Beads</a:t>
            </a:r>
            <a:r>
              <a:rPr sz="1800" spc="-25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are</a:t>
            </a:r>
            <a:r>
              <a:rPr sz="18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FF0000"/>
                </a:solidFill>
                <a:latin typeface="Arial MT"/>
                <a:cs typeface="Arial MT"/>
              </a:rPr>
              <a:t>negatively</a:t>
            </a:r>
            <a:r>
              <a:rPr sz="1800" spc="-3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mtClean="0">
                <a:solidFill>
                  <a:srgbClr val="FF0000"/>
                </a:solidFill>
                <a:latin typeface="Arial MT"/>
                <a:cs typeface="Arial MT"/>
              </a:rPr>
              <a:t>charged</a:t>
            </a:r>
            <a:r>
              <a:rPr lang="en-US" sz="1800" dirty="0" smtClean="0">
                <a:solidFill>
                  <a:srgbClr val="FF0000"/>
                </a:solidFill>
                <a:latin typeface="Arial MT"/>
                <a:cs typeface="Arial MT"/>
              </a:rPr>
              <a:t>, and treated at 1200 degree and negative charge on surface is created.</a:t>
            </a:r>
            <a:r>
              <a:rPr sz="1800" smtClean="0">
                <a:latin typeface="Arial MT"/>
                <a:cs typeface="Arial MT"/>
              </a:rPr>
              <a:t>.</a:t>
            </a:r>
            <a:r>
              <a:rPr sz="1800" spc="-125" smtClean="0">
                <a:latin typeface="Arial MT"/>
                <a:cs typeface="Arial MT"/>
              </a:rPr>
              <a:t> </a:t>
            </a:r>
            <a:r>
              <a:rPr sz="1800" smtClean="0">
                <a:latin typeface="Arial MT"/>
                <a:cs typeface="Arial MT"/>
              </a:rPr>
              <a:t>A</a:t>
            </a:r>
            <a:r>
              <a:rPr sz="1800" spc="-110" smtClean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layer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negatively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charged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anions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(-</a:t>
            </a:r>
            <a:r>
              <a:rPr sz="1800" spc="-50" dirty="0">
                <a:latin typeface="Arial MT"/>
                <a:cs typeface="Arial MT"/>
              </a:rPr>
              <a:t>) </a:t>
            </a:r>
            <a:r>
              <a:rPr sz="1800" dirty="0">
                <a:latin typeface="Arial MT"/>
                <a:cs typeface="Arial MT"/>
              </a:rPr>
              <a:t>forms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beads’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surface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>
                <a:latin typeface="Arial MT"/>
                <a:cs typeface="Arial MT"/>
              </a:rPr>
              <a:t>area</a:t>
            </a:r>
            <a:r>
              <a:rPr sz="1800" spc="-10" smtClean="0">
                <a:latin typeface="Arial MT"/>
                <a:cs typeface="Arial MT"/>
              </a:rPr>
              <a:t>.</a:t>
            </a:r>
            <a:r>
              <a:rPr lang="en-US" sz="1800" spc="-10" dirty="0" smtClean="0">
                <a:latin typeface="Arial MT"/>
                <a:cs typeface="Arial MT"/>
              </a:rPr>
              <a:t>  </a:t>
            </a:r>
            <a:r>
              <a:rPr sz="1800" smtClean="0">
                <a:latin typeface="Arial MT"/>
                <a:cs typeface="Arial MT"/>
              </a:rPr>
              <a:t>(</a:t>
            </a:r>
            <a:r>
              <a:rPr sz="1800" dirty="0">
                <a:latin typeface="Arial MT"/>
                <a:cs typeface="Arial MT"/>
              </a:rPr>
              <a:t>see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Figure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next</a:t>
            </a:r>
            <a:r>
              <a:rPr sz="1800" spc="-10" dirty="0">
                <a:latin typeface="Arial MT"/>
                <a:cs typeface="Arial MT"/>
              </a:rPr>
              <a:t> page)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3"/>
          <p:cNvPicPr/>
          <p:nvPr/>
        </p:nvPicPr>
        <p:blipFill>
          <a:blip r:embed="rId2" cstate="print"/>
          <a:srcRect t="18199" r="83234"/>
          <a:stretch>
            <a:fillRect/>
          </a:stretch>
        </p:blipFill>
        <p:spPr>
          <a:xfrm rot="5400000">
            <a:off x="4343400" y="3505200"/>
            <a:ext cx="1752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533400" y="914400"/>
            <a:ext cx="9141460" cy="2378202"/>
            <a:chOff x="774835" y="914400"/>
            <a:chExt cx="9141460" cy="2378202"/>
          </a:xfrm>
        </p:grpSpPr>
        <p:sp>
          <p:nvSpPr>
            <p:cNvPr id="5" name="object 3"/>
            <p:cNvSpPr/>
            <p:nvPr/>
          </p:nvSpPr>
          <p:spPr>
            <a:xfrm>
              <a:off x="774835" y="965644"/>
              <a:ext cx="9141460" cy="28575"/>
            </a:xfrm>
            <a:custGeom>
              <a:avLst/>
              <a:gdLst/>
              <a:ahLst/>
              <a:cxnLst/>
              <a:rect l="l" t="t" r="r" b="b"/>
              <a:pathLst>
                <a:path w="9141460" h="28575">
                  <a:moveTo>
                    <a:pt x="9140948" y="28574"/>
                  </a:moveTo>
                  <a:lnTo>
                    <a:pt x="9140948" y="0"/>
                  </a:lnTo>
                  <a:lnTo>
                    <a:pt x="0" y="0"/>
                  </a:lnTo>
                  <a:lnTo>
                    <a:pt x="0" y="28574"/>
                  </a:lnTo>
                  <a:lnTo>
                    <a:pt x="9140948" y="28574"/>
                  </a:lnTo>
                  <a:close/>
                </a:path>
              </a:pathLst>
            </a:custGeom>
            <a:solidFill>
              <a:srgbClr val="497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939" y="914400"/>
              <a:ext cx="8974835" cy="2378202"/>
            </a:xfrm>
            <a:prstGeom prst="rect">
              <a:avLst/>
            </a:prstGeom>
          </p:spPr>
        </p:pic>
      </p:grpSp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609092" y="400304"/>
            <a:ext cx="8992345" cy="470641"/>
          </a:xfrm>
          <a:prstGeom prst="rect">
            <a:avLst/>
          </a:prstGeom>
        </p:spPr>
        <p:txBody>
          <a:bodyPr vert="horz" wrap="square" lIns="0" tIns="100329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HOW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>
                <a:latin typeface="Arial MT"/>
                <a:cs typeface="Arial MT"/>
              </a:rPr>
              <a:t>DOES</a:t>
            </a:r>
            <a:r>
              <a:rPr sz="2400" spc="-35">
                <a:latin typeface="Arial MT"/>
                <a:cs typeface="Arial MT"/>
              </a:rPr>
              <a:t> </a:t>
            </a:r>
            <a:r>
              <a:rPr lang="en-US" sz="2400" spc="-25" dirty="0" smtClean="0">
                <a:latin typeface="Arial MT"/>
                <a:cs typeface="Arial MT"/>
              </a:rPr>
              <a:t>AMB</a:t>
            </a:r>
            <a:r>
              <a:rPr sz="2400" spc="-80" smtClean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WORK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?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–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Illustrated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Explanation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No.2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609092" y="3318004"/>
            <a:ext cx="905256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agitation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>
                <a:latin typeface="Arial MT"/>
                <a:cs typeface="Arial MT"/>
              </a:rPr>
              <a:t>of</a:t>
            </a:r>
            <a:r>
              <a:rPr sz="1800" spc="-20">
                <a:latin typeface="Arial MT"/>
                <a:cs typeface="Arial MT"/>
              </a:rPr>
              <a:t> </a:t>
            </a:r>
            <a:r>
              <a:rPr sz="1800" smtClean="0">
                <a:latin typeface="Arial MT"/>
                <a:cs typeface="Arial MT"/>
              </a:rPr>
              <a:t>beads</a:t>
            </a:r>
            <a:r>
              <a:rPr sz="1800" spc="-30" smtClean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within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activation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chamber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causes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them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collide </a:t>
            </a:r>
            <a:r>
              <a:rPr sz="1800" dirty="0">
                <a:latin typeface="Arial MT"/>
                <a:cs typeface="Arial MT"/>
              </a:rPr>
              <a:t>with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one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another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creating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what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known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Peltier</a:t>
            </a:r>
            <a:r>
              <a:rPr sz="18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effect.</a:t>
            </a:r>
            <a:r>
              <a:rPr sz="1800" spc="-1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second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positively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charged </a:t>
            </a:r>
            <a:r>
              <a:rPr sz="1800" dirty="0">
                <a:latin typeface="Arial MT"/>
                <a:cs typeface="Arial MT"/>
              </a:rPr>
              <a:t>layer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(cation)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created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top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>
                <a:latin typeface="Arial MT"/>
                <a:cs typeface="Arial MT"/>
              </a:rPr>
              <a:t>the</a:t>
            </a:r>
            <a:r>
              <a:rPr sz="1800" spc="-15">
                <a:latin typeface="Arial MT"/>
                <a:cs typeface="Arial MT"/>
              </a:rPr>
              <a:t> </a:t>
            </a:r>
            <a:r>
              <a:rPr lang="en-US" spc="-15" dirty="0" smtClean="0">
                <a:latin typeface="Arial MT"/>
                <a:cs typeface="Arial MT"/>
              </a:rPr>
              <a:t>beads</a:t>
            </a:r>
            <a:r>
              <a:rPr sz="1800" spc="-20" smtClean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negatively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charged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surface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layer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(anion) </a:t>
            </a:r>
            <a:r>
              <a:rPr sz="1800" dirty="0">
                <a:latin typeface="Arial MT"/>
                <a:cs typeface="Arial MT"/>
              </a:rPr>
              <a:t>known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electric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double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layer.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(Figure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3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next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page)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 MT"/>
              <a:cs typeface="Arial MT"/>
            </a:endParaRPr>
          </a:p>
          <a:p>
            <a:pPr marL="12700" marR="233045" indent="-1905" algn="just">
              <a:lnSpc>
                <a:spcPct val="100000"/>
              </a:lnSpc>
              <a:buSzPct val="94444"/>
              <a:buFont typeface="Wingdings"/>
              <a:buChar char=""/>
              <a:tabLst>
                <a:tab pos="215265" algn="l"/>
              </a:tabLst>
            </a:pPr>
            <a:r>
              <a:rPr sz="1800" dirty="0">
                <a:latin typeface="Arial MT"/>
                <a:cs typeface="Arial MT"/>
              </a:rPr>
              <a:t>	Where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there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friction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there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energy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(heat)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release.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This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known</a:t>
            </a:r>
            <a:r>
              <a:rPr sz="18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as</a:t>
            </a:r>
            <a:r>
              <a:rPr sz="18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Interfacial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Electrokinetic</a:t>
            </a:r>
            <a:r>
              <a:rPr sz="18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Phenomenon.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This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action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produces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conversion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channel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where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electron </a:t>
            </a:r>
            <a:r>
              <a:rPr sz="1800" dirty="0">
                <a:latin typeface="Arial MT"/>
                <a:cs typeface="Arial MT"/>
              </a:rPr>
              <a:t>transfer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occurs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changing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water’s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structure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breaking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hydrogen/oxygen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bonds </a:t>
            </a:r>
            <a:r>
              <a:rPr sz="1800" dirty="0">
                <a:latin typeface="Arial MT"/>
                <a:cs typeface="Arial MT"/>
              </a:rPr>
              <a:t>between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each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molecule.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Surface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tension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reduction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other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benefits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result.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533400"/>
            <a:ext cx="9677400" cy="6858000"/>
            <a:chOff x="851035" y="944309"/>
            <a:chExt cx="9067800" cy="6263005"/>
          </a:xfrm>
        </p:grpSpPr>
        <p:sp>
          <p:nvSpPr>
            <p:cNvPr id="3" name="object 3"/>
            <p:cNvSpPr/>
            <p:nvPr/>
          </p:nvSpPr>
          <p:spPr>
            <a:xfrm>
              <a:off x="851035" y="944309"/>
              <a:ext cx="9067800" cy="28575"/>
            </a:xfrm>
            <a:custGeom>
              <a:avLst/>
              <a:gdLst/>
              <a:ahLst/>
              <a:cxnLst/>
              <a:rect l="l" t="t" r="r" b="b"/>
              <a:pathLst>
                <a:path w="9067800" h="28575">
                  <a:moveTo>
                    <a:pt x="9067799" y="28574"/>
                  </a:moveTo>
                  <a:lnTo>
                    <a:pt x="9067799" y="0"/>
                  </a:lnTo>
                  <a:lnTo>
                    <a:pt x="0" y="0"/>
                  </a:lnTo>
                  <a:lnTo>
                    <a:pt x="0" y="28574"/>
                  </a:lnTo>
                  <a:lnTo>
                    <a:pt x="9067799" y="28574"/>
                  </a:lnTo>
                  <a:close/>
                </a:path>
              </a:pathLst>
            </a:custGeom>
            <a:solidFill>
              <a:srgbClr val="497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1035" y="1015746"/>
              <a:ext cx="8991600" cy="61912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881" y="38481"/>
            <a:ext cx="9999345" cy="448455"/>
          </a:xfrm>
          <a:prstGeom prst="rect">
            <a:avLst/>
          </a:prstGeom>
        </p:spPr>
        <p:txBody>
          <a:bodyPr vert="horz" wrap="square" lIns="0" tIns="139318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Arial MT"/>
                <a:cs typeface="Arial MT"/>
              </a:rPr>
              <a:t>HOW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>
                <a:latin typeface="Arial MT"/>
                <a:cs typeface="Arial MT"/>
              </a:rPr>
              <a:t>DOES</a:t>
            </a:r>
            <a:r>
              <a:rPr sz="2000" spc="-50">
                <a:latin typeface="Arial MT"/>
                <a:cs typeface="Arial MT"/>
              </a:rPr>
              <a:t> </a:t>
            </a:r>
            <a:r>
              <a:rPr lang="en-US" sz="2000" spc="-30" dirty="0" smtClean="0">
                <a:latin typeface="Arial MT"/>
                <a:cs typeface="Arial MT"/>
              </a:rPr>
              <a:t>AMB</a:t>
            </a:r>
            <a:r>
              <a:rPr sz="2000" spc="-80" smtClean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WORK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?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–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Illustrated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>
                <a:latin typeface="Arial MT"/>
                <a:cs typeface="Arial MT"/>
              </a:rPr>
              <a:t>Explanation</a:t>
            </a:r>
            <a:r>
              <a:rPr sz="2000" spc="-45">
                <a:latin typeface="Arial MT"/>
                <a:cs typeface="Arial MT"/>
              </a:rPr>
              <a:t> </a:t>
            </a:r>
            <a:r>
              <a:rPr sz="2000" spc="-20" smtClean="0">
                <a:latin typeface="Arial MT"/>
                <a:cs typeface="Arial MT"/>
              </a:rPr>
              <a:t>No.3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6" name="object 4"/>
          <p:cNvPicPr/>
          <p:nvPr/>
        </p:nvPicPr>
        <p:blipFill>
          <a:blip r:embed="rId3" cstate="print"/>
          <a:srcRect l="4946" t="5143" r="6630" b="4651"/>
          <a:stretch>
            <a:fillRect/>
          </a:stretch>
        </p:blipFill>
        <p:spPr>
          <a:xfrm rot="19593769">
            <a:off x="8456224" y="5370934"/>
            <a:ext cx="1422249" cy="1526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67"/>
          <p:cNvSpPr/>
          <p:nvPr/>
        </p:nvSpPr>
        <p:spPr>
          <a:xfrm>
            <a:off x="1828800" y="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 rtl="0"/>
            <a:r>
              <a:rPr lang="en-US" sz="3200" b="1" baseline="0" dirty="0" smtClean="0">
                <a:latin typeface="Mangal"/>
              </a:rPr>
              <a:t>  Benefits/Effects of AMB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28600" y="152401"/>
            <a:ext cx="9601200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 rtl="0"/>
            <a:endParaRPr lang="en-US" b="1" baseline="0" dirty="0" smtClean="0">
              <a:latin typeface="Mangal"/>
            </a:endParaRPr>
          </a:p>
          <a:p>
            <a:pPr marR="0" algn="just" rtl="0"/>
            <a:r>
              <a:rPr lang="en-US" sz="2400" b="1" baseline="0" dirty="0" smtClean="0">
                <a:solidFill>
                  <a:srgbClr val="FF0000"/>
                </a:solidFill>
                <a:latin typeface="Mangal"/>
              </a:rPr>
              <a:t>Removes Scale &amp; Slime </a:t>
            </a:r>
            <a:r>
              <a:rPr lang="en-US" b="1" baseline="0" dirty="0" smtClean="0">
                <a:latin typeface="Mangal"/>
              </a:rPr>
              <a:t>– Enhances water quality while reducing chemical cleaning  costs</a:t>
            </a:r>
            <a:r>
              <a:rPr lang="en-US" b="1" dirty="0" smtClean="0">
                <a:latin typeface="Mangal"/>
              </a:rPr>
              <a:t> and regular maintaining of pipes and equipments.</a:t>
            </a:r>
            <a:endParaRPr lang="en-US" b="1" baseline="0" dirty="0" smtClean="0">
              <a:latin typeface="Mangal"/>
            </a:endParaRPr>
          </a:p>
          <a:p>
            <a:r>
              <a:rPr lang="en-US" dirty="0" smtClean="0"/>
              <a:t>Unlike Conventional softeners, AMB effectively handles </a:t>
            </a:r>
            <a:r>
              <a:rPr lang="en-US" dirty="0" smtClean="0">
                <a:solidFill>
                  <a:srgbClr val="FF0000"/>
                </a:solidFill>
              </a:rPr>
              <a:t>silica based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si</a:t>
            </a:r>
            <a:r>
              <a:rPr lang="en-US" dirty="0" smtClean="0">
                <a:solidFill>
                  <a:schemeClr val="tx1"/>
                </a:solidFill>
              </a:rPr>
              <a:t> has anion and </a:t>
            </a:r>
            <a:r>
              <a:rPr lang="en-US" dirty="0" err="1" smtClean="0">
                <a:solidFill>
                  <a:schemeClr val="tx1"/>
                </a:solidFill>
              </a:rPr>
              <a:t>softners</a:t>
            </a:r>
            <a:r>
              <a:rPr lang="en-US" dirty="0" smtClean="0">
                <a:solidFill>
                  <a:schemeClr val="tx1"/>
                </a:solidFill>
              </a:rPr>
              <a:t> are for </a:t>
            </a:r>
            <a:r>
              <a:rPr lang="en-US" dirty="0" err="1" smtClean="0">
                <a:solidFill>
                  <a:schemeClr val="tx1"/>
                </a:solidFill>
              </a:rPr>
              <a:t>cation</a:t>
            </a:r>
            <a:r>
              <a:rPr lang="en-US" dirty="0" smtClean="0">
                <a:solidFill>
                  <a:schemeClr val="tx1"/>
                </a:solidFill>
              </a:rPr>
              <a:t> ca/mg) hardness &amp; require </a:t>
            </a:r>
            <a:r>
              <a:rPr lang="en-US" dirty="0" smtClean="0"/>
              <a:t>Zero chemical, power or </a:t>
            </a:r>
            <a:r>
              <a:rPr lang="en-US" dirty="0" err="1" smtClean="0"/>
              <a:t>maintaince</a:t>
            </a:r>
            <a:r>
              <a:rPr lang="en-US" dirty="0" smtClean="0"/>
              <a:t>.</a:t>
            </a:r>
          </a:p>
          <a:p>
            <a:endParaRPr lang="en-US" sz="2400" b="1" dirty="0" smtClean="0">
              <a:solidFill>
                <a:srgbClr val="FF0000"/>
              </a:solidFill>
              <a:latin typeface="Mangal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Mangal"/>
              </a:rPr>
              <a:t>Anti corrosion</a:t>
            </a:r>
            <a:r>
              <a:rPr lang="en-US" dirty="0"/>
              <a:t>: </a:t>
            </a:r>
            <a:r>
              <a:rPr lang="en-US" dirty="0" smtClean="0"/>
              <a:t>Metal rust when it lose electron."AMB </a:t>
            </a:r>
            <a:r>
              <a:rPr lang="en-US" dirty="0"/>
              <a:t>lowers the electric potential of iron, transforming </a:t>
            </a:r>
            <a:r>
              <a:rPr lang="en-US" dirty="0" err="1"/>
              <a:t>Fe₂O</a:t>
            </a:r>
            <a:r>
              <a:rPr lang="en-US" dirty="0"/>
              <a:t>₃ (ferric oxide) into </a:t>
            </a:r>
            <a:r>
              <a:rPr lang="en-US" dirty="0" err="1"/>
              <a:t>Fe₃O</a:t>
            </a:r>
            <a:r>
              <a:rPr lang="en-US" dirty="0"/>
              <a:t>₄ (magnetite) to prevent rust and corrosion. It also ionizes water to coat zinc and copper pipes, further protecting against corrosion</a:t>
            </a:r>
            <a:r>
              <a:rPr lang="en-US" dirty="0" smtClean="0"/>
              <a:t>.“</a:t>
            </a:r>
          </a:p>
          <a:p>
            <a:endParaRPr lang="en-US" dirty="0"/>
          </a:p>
          <a:p>
            <a:pPr algn="just" rtl="0"/>
            <a:r>
              <a:rPr lang="en-US" sz="2400" b="1" dirty="0" smtClean="0">
                <a:solidFill>
                  <a:srgbClr val="FF0000"/>
                </a:solidFill>
                <a:latin typeface="Mangal"/>
              </a:rPr>
              <a:t>Reduce Surface Tension </a:t>
            </a:r>
            <a:r>
              <a:rPr lang="en-US" sz="3200" b="1" dirty="0" smtClean="0">
                <a:solidFill>
                  <a:srgbClr val="FF0000"/>
                </a:solidFill>
                <a:latin typeface="Mangal"/>
              </a:rPr>
              <a:t> </a:t>
            </a:r>
            <a:r>
              <a:rPr lang="en-US" sz="2400" b="1" baseline="0" dirty="0" smtClean="0">
                <a:latin typeface="Mangal"/>
              </a:rPr>
              <a:t>– </a:t>
            </a:r>
            <a:r>
              <a:rPr lang="en-US" sz="2400" b="1" dirty="0" smtClean="0">
                <a:solidFill>
                  <a:srgbClr val="FF0000"/>
                </a:solidFill>
                <a:latin typeface="Mangal"/>
              </a:rPr>
              <a:t>   </a:t>
            </a:r>
            <a:r>
              <a:rPr lang="en-US" b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wetting, mixing, and heat transfer.             </a:t>
            </a:r>
          </a:p>
          <a:p>
            <a:pPr algn="just" rtl="0"/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Making water as ideal solvent for various applications.   </a:t>
            </a:r>
          </a:p>
          <a:p>
            <a:pPr algn="just" rtl="0"/>
            <a:endParaRPr lang="en-US" b="1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 rtl="0"/>
            <a:r>
              <a:rPr lang="en-US" sz="2400" b="1" dirty="0" smtClean="0">
                <a:solidFill>
                  <a:srgbClr val="FF0000"/>
                </a:solidFill>
                <a:latin typeface="Mangal"/>
              </a:rPr>
              <a:t>Antimicrobial &amp; Antioxidant effects </a:t>
            </a:r>
            <a:r>
              <a:rPr lang="en-US" b="1" baseline="0" dirty="0" smtClean="0">
                <a:latin typeface="Mangal"/>
              </a:rPr>
              <a:t>– </a:t>
            </a:r>
            <a:r>
              <a:rPr lang="en-US" b="1" baseline="0" dirty="0">
                <a:latin typeface="Mangal"/>
              </a:rPr>
              <a:t>R</a:t>
            </a:r>
            <a:r>
              <a:rPr lang="en-US" b="1" dirty="0" smtClean="0">
                <a:latin typeface="Mangal"/>
              </a:rPr>
              <a:t>estraint </a:t>
            </a:r>
            <a:r>
              <a:rPr lang="en-US" b="1" dirty="0">
                <a:latin typeface="Mangal"/>
              </a:rPr>
              <a:t>of the growth of </a:t>
            </a:r>
            <a:r>
              <a:rPr lang="en-US" b="1" dirty="0" err="1">
                <a:latin typeface="Mangal"/>
              </a:rPr>
              <a:t>Ecoli</a:t>
            </a:r>
            <a:r>
              <a:rPr lang="en-US" b="1" dirty="0">
                <a:latin typeface="Mangal"/>
              </a:rPr>
              <a:t> and </a:t>
            </a:r>
            <a:r>
              <a:rPr lang="en-US" b="1" dirty="0" smtClean="0">
                <a:latin typeface="Mangal"/>
              </a:rPr>
              <a:t>bacterium </a:t>
            </a:r>
            <a:r>
              <a:rPr lang="en-US" b="1" dirty="0">
                <a:latin typeface="Mangal"/>
              </a:rPr>
              <a:t>!</a:t>
            </a:r>
            <a:r>
              <a:rPr lang="en-US" b="1" baseline="0" dirty="0" smtClean="0">
                <a:latin typeface="Mangal"/>
              </a:rPr>
              <a:t>Supports health benefits in medical </a:t>
            </a:r>
            <a:r>
              <a:rPr lang="en-US" b="1" dirty="0">
                <a:latin typeface="Mangal"/>
              </a:rPr>
              <a:t>,</a:t>
            </a:r>
            <a:r>
              <a:rPr lang="en-US" b="1" baseline="0" dirty="0" smtClean="0">
                <a:latin typeface="Mangal"/>
              </a:rPr>
              <a:t>pharmaceutical , food product based and various applications.</a:t>
            </a:r>
          </a:p>
          <a:p>
            <a:pPr marR="0" algn="just" rtl="0"/>
            <a:endParaRPr lang="en-US" b="1" baseline="0" dirty="0" smtClean="0">
              <a:latin typeface="Mangal"/>
            </a:endParaRPr>
          </a:p>
          <a:p>
            <a:pPr rtl="0"/>
            <a:r>
              <a:rPr lang="en-US" sz="2400" b="1" dirty="0" smtClean="0">
                <a:solidFill>
                  <a:srgbClr val="FF0000"/>
                </a:solidFill>
                <a:latin typeface="Mangal"/>
              </a:rPr>
              <a:t>Extends pipeline longevity &amp; Optimizes Energy transfer</a:t>
            </a:r>
            <a:r>
              <a:rPr lang="en-US" b="1" baseline="0" dirty="0" smtClean="0">
                <a:latin typeface="Mangal"/>
              </a:rPr>
              <a:t>– Reduces scale, slime, and sludge, lowering energy and maintenance costs.</a:t>
            </a:r>
          </a:p>
          <a:p>
            <a:pPr rtl="0"/>
            <a:endParaRPr lang="en-US" b="1" baseline="0" dirty="0" smtClean="0">
              <a:latin typeface="Mangal"/>
            </a:endParaRPr>
          </a:p>
          <a:p>
            <a:pPr rtl="0"/>
            <a:r>
              <a:rPr lang="en-US" sz="2400" b="1" dirty="0">
                <a:solidFill>
                  <a:srgbClr val="FF0000"/>
                </a:solidFill>
                <a:latin typeface="Mangal"/>
              </a:rPr>
              <a:t>Eliminates chemical </a:t>
            </a:r>
            <a:r>
              <a:rPr lang="en-US" sz="2400" b="1" dirty="0" smtClean="0">
                <a:solidFill>
                  <a:srgbClr val="FF0000"/>
                </a:solidFill>
                <a:latin typeface="Mangal"/>
              </a:rPr>
              <a:t>agents, </a:t>
            </a:r>
            <a:r>
              <a:rPr lang="en-US" sz="2400" b="1" dirty="0" err="1" smtClean="0">
                <a:solidFill>
                  <a:srgbClr val="FF0000"/>
                </a:solidFill>
                <a:latin typeface="Mangal"/>
              </a:rPr>
              <a:t>Ecofriendly</a:t>
            </a:r>
            <a:r>
              <a:rPr lang="en-US" sz="2400" b="1" dirty="0" smtClean="0">
                <a:solidFill>
                  <a:srgbClr val="FF0000"/>
                </a:solidFill>
                <a:latin typeface="Mangal"/>
              </a:rPr>
              <a:t> solution </a:t>
            </a:r>
            <a:r>
              <a:rPr lang="en-US" b="1" baseline="0" dirty="0" smtClean="0">
                <a:latin typeface="Mangal"/>
              </a:rPr>
              <a:t>– Provides a sustainable, nonchemical </a:t>
            </a:r>
            <a:r>
              <a:rPr lang="en-US" b="1" baseline="0" dirty="0" smtClean="0">
                <a:latin typeface="Mangal"/>
              </a:rPr>
              <a:t>solution</a:t>
            </a:r>
            <a:r>
              <a:rPr lang="en-US" b="1" dirty="0" smtClean="0">
                <a:latin typeface="Mangal"/>
              </a:rPr>
              <a:t> which is </a:t>
            </a:r>
            <a:r>
              <a:rPr lang="en-US" b="1" dirty="0" err="1" smtClean="0">
                <a:latin typeface="Mangal"/>
              </a:rPr>
              <a:t>maintaince</a:t>
            </a:r>
            <a:r>
              <a:rPr lang="en-US" b="1" dirty="0" smtClean="0">
                <a:latin typeface="Mangal"/>
              </a:rPr>
              <a:t> free.</a:t>
            </a:r>
            <a:endParaRPr lang="en-US" b="1" baseline="0" dirty="0" smtClean="0">
              <a:latin typeface="Mangal"/>
            </a:endParaRPr>
          </a:p>
          <a:p>
            <a:pPr rtl="0"/>
            <a:endParaRPr lang="en-US" b="1" dirty="0">
              <a:latin typeface="Mangal"/>
            </a:endParaRPr>
          </a:p>
          <a:p>
            <a:pPr rtl="0"/>
            <a:r>
              <a:rPr lang="en-US" sz="2400" b="1" dirty="0" smtClean="0">
                <a:solidFill>
                  <a:srgbClr val="FF0000"/>
                </a:solidFill>
                <a:latin typeface="Mangal"/>
              </a:rPr>
              <a:t>Ideal </a:t>
            </a:r>
            <a:r>
              <a:rPr lang="en-US" sz="2400" b="1" dirty="0">
                <a:solidFill>
                  <a:srgbClr val="FF0000"/>
                </a:solidFill>
                <a:latin typeface="Mangal"/>
              </a:rPr>
              <a:t>for fresh </a:t>
            </a:r>
            <a:r>
              <a:rPr lang="en-US" sz="2400" b="1" dirty="0" smtClean="0">
                <a:solidFill>
                  <a:srgbClr val="FF0000"/>
                </a:solidFill>
                <a:latin typeface="Mangal"/>
              </a:rPr>
              <a:t>produce (</a:t>
            </a:r>
            <a:r>
              <a:rPr lang="en-US" sz="1600" b="1" dirty="0" smtClean="0">
                <a:solidFill>
                  <a:srgbClr val="FF0000"/>
                </a:solidFill>
                <a:latin typeface="Mangal"/>
              </a:rPr>
              <a:t>Antimicrobial and anti oxidants Properties</a:t>
            </a:r>
            <a:r>
              <a:rPr lang="en-US" sz="2400" b="1" dirty="0" smtClean="0">
                <a:solidFill>
                  <a:srgbClr val="FF0000"/>
                </a:solidFill>
                <a:latin typeface="Mangal"/>
              </a:rPr>
              <a:t>) </a:t>
            </a:r>
            <a:r>
              <a:rPr lang="en-US" b="1" baseline="0" dirty="0" smtClean="0">
                <a:latin typeface="Mangal"/>
              </a:rPr>
              <a:t>– Enhances water quality, benefiting vegetables, fruit markets &amp; eatables.</a:t>
            </a:r>
          </a:p>
          <a:p>
            <a:pPr marR="0" algn="just" rtl="0"/>
            <a:endParaRPr lang="en-US" sz="1600" baseline="0" dirty="0" smtClean="0">
              <a:latin typeface="Mang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7400" y="381000"/>
            <a:ext cx="592582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70" dirty="0"/>
              <a:t>EFFECTS</a:t>
            </a:r>
            <a:r>
              <a:rPr sz="4400" spc="315" dirty="0"/>
              <a:t> </a:t>
            </a:r>
            <a:r>
              <a:rPr sz="4400"/>
              <a:t>OF</a:t>
            </a:r>
            <a:r>
              <a:rPr sz="4400" spc="330"/>
              <a:t> </a:t>
            </a:r>
            <a:r>
              <a:rPr lang="en-US" sz="4400" spc="-130" dirty="0" smtClean="0"/>
              <a:t>AMB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381000" y="1371600"/>
            <a:ext cx="9401175" cy="4160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40" smtClean="0">
                <a:solidFill>
                  <a:srgbClr val="C00000"/>
                </a:solidFill>
                <a:latin typeface="Verdana"/>
                <a:cs typeface="Verdana"/>
              </a:rPr>
              <a:t>The</a:t>
            </a:r>
            <a:r>
              <a:rPr sz="1950" spc="-110" smtClean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950" spc="-75" smtClean="0">
                <a:solidFill>
                  <a:srgbClr val="C00000"/>
                </a:solidFill>
                <a:latin typeface="Verdana"/>
                <a:cs typeface="Verdana"/>
              </a:rPr>
              <a:t>above</a:t>
            </a:r>
            <a:r>
              <a:rPr sz="1950" spc="-40" smtClean="0">
                <a:solidFill>
                  <a:srgbClr val="C00000"/>
                </a:solidFill>
                <a:latin typeface="Verdana"/>
                <a:cs typeface="Verdana"/>
              </a:rPr>
              <a:t>mentioned</a:t>
            </a:r>
            <a:r>
              <a:rPr sz="1950" spc="-110" smtClean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950" spc="-60" dirty="0">
                <a:solidFill>
                  <a:srgbClr val="C00000"/>
                </a:solidFill>
                <a:latin typeface="Verdana"/>
                <a:cs typeface="Verdana"/>
              </a:rPr>
              <a:t>effect</a:t>
            </a:r>
            <a:r>
              <a:rPr sz="1950" spc="-12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950" spc="-60" dirty="0">
                <a:solidFill>
                  <a:srgbClr val="C00000"/>
                </a:solidFill>
                <a:latin typeface="Verdana"/>
                <a:cs typeface="Verdana"/>
              </a:rPr>
              <a:t>can</a:t>
            </a:r>
            <a:r>
              <a:rPr sz="1950" spc="-13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950" spc="-50" dirty="0">
                <a:solidFill>
                  <a:srgbClr val="C00000"/>
                </a:solidFill>
                <a:latin typeface="Verdana"/>
                <a:cs typeface="Verdana"/>
              </a:rPr>
              <a:t>lead</a:t>
            </a:r>
            <a:r>
              <a:rPr sz="1950" spc="-12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950" spc="-50" dirty="0">
                <a:solidFill>
                  <a:srgbClr val="C00000"/>
                </a:solidFill>
                <a:latin typeface="Verdana"/>
                <a:cs typeface="Verdana"/>
              </a:rPr>
              <a:t>to</a:t>
            </a:r>
            <a:r>
              <a:rPr sz="1950" spc="-9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950" spc="-85" dirty="0">
                <a:solidFill>
                  <a:srgbClr val="C00000"/>
                </a:solidFill>
                <a:latin typeface="Verdana"/>
                <a:cs typeface="Verdana"/>
              </a:rPr>
              <a:t>the</a:t>
            </a:r>
            <a:r>
              <a:rPr sz="1950" spc="-114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C00000"/>
                </a:solidFill>
                <a:latin typeface="Verdana"/>
                <a:cs typeface="Verdana"/>
              </a:rPr>
              <a:t>following</a:t>
            </a:r>
            <a:r>
              <a:rPr sz="1950" spc="-9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950" spc="-60" dirty="0">
                <a:solidFill>
                  <a:srgbClr val="C00000"/>
                </a:solidFill>
                <a:latin typeface="Verdana"/>
                <a:cs typeface="Verdana"/>
              </a:rPr>
              <a:t>effect</a:t>
            </a:r>
            <a:r>
              <a:rPr sz="1950" spc="-114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950" spc="-400" dirty="0">
                <a:solidFill>
                  <a:srgbClr val="C00000"/>
                </a:solidFill>
                <a:latin typeface="Verdana"/>
                <a:cs typeface="Verdana"/>
              </a:rPr>
              <a:t>:</a:t>
            </a:r>
            <a:endParaRPr sz="1950">
              <a:latin typeface="Verdana"/>
              <a:cs typeface="Verdana"/>
            </a:endParaRPr>
          </a:p>
          <a:p>
            <a:pPr marL="390525" marR="5080" lvl="1" indent="-387985">
              <a:lnSpc>
                <a:spcPts val="2390"/>
              </a:lnSpc>
              <a:spcBef>
                <a:spcPts val="65"/>
              </a:spcBef>
              <a:buSzPct val="97435"/>
              <a:buAutoNum type="alphaLcParenBoth"/>
              <a:tabLst>
                <a:tab pos="390525" algn="l"/>
              </a:tabLst>
            </a:pPr>
            <a:r>
              <a:rPr sz="1950" spc="-55" dirty="0">
                <a:solidFill>
                  <a:srgbClr val="344E61"/>
                </a:solidFill>
                <a:latin typeface="Verdana"/>
                <a:cs typeface="Verdana"/>
              </a:rPr>
              <a:t>Water</a:t>
            </a:r>
            <a:r>
              <a:rPr sz="1950" spc="-12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35" dirty="0">
                <a:solidFill>
                  <a:srgbClr val="344E61"/>
                </a:solidFill>
                <a:latin typeface="Verdana"/>
                <a:cs typeface="Verdana"/>
              </a:rPr>
              <a:t>can</a:t>
            </a:r>
            <a:r>
              <a:rPr sz="1950" spc="-135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344E61"/>
                </a:solidFill>
                <a:latin typeface="Verdana"/>
                <a:cs typeface="Verdana"/>
              </a:rPr>
              <a:t>be</a:t>
            </a:r>
            <a:r>
              <a:rPr sz="1950" spc="-145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30" dirty="0">
                <a:solidFill>
                  <a:srgbClr val="344E61"/>
                </a:solidFill>
                <a:latin typeface="Verdana"/>
                <a:cs typeface="Verdana"/>
              </a:rPr>
              <a:t>absorbed</a:t>
            </a:r>
            <a:r>
              <a:rPr sz="1950" spc="-12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60" dirty="0">
                <a:solidFill>
                  <a:srgbClr val="344E61"/>
                </a:solidFill>
                <a:latin typeface="Verdana"/>
                <a:cs typeface="Verdana"/>
              </a:rPr>
              <a:t>very</a:t>
            </a:r>
            <a:r>
              <a:rPr sz="1950" spc="-11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35" dirty="0">
                <a:solidFill>
                  <a:srgbClr val="344E61"/>
                </a:solidFill>
                <a:latin typeface="Verdana"/>
                <a:cs typeface="Verdana"/>
              </a:rPr>
              <a:t>easily</a:t>
            </a:r>
            <a:r>
              <a:rPr sz="1950" spc="-12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344E61"/>
                </a:solidFill>
                <a:latin typeface="Verdana"/>
                <a:cs typeface="Verdana"/>
              </a:rPr>
              <a:t>by</a:t>
            </a:r>
            <a:r>
              <a:rPr sz="1950" spc="-135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65" dirty="0">
                <a:solidFill>
                  <a:srgbClr val="344E61"/>
                </a:solidFill>
                <a:latin typeface="Verdana"/>
                <a:cs typeface="Verdana"/>
              </a:rPr>
              <a:t>human,</a:t>
            </a:r>
            <a:r>
              <a:rPr sz="1950" spc="-11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25" dirty="0">
                <a:solidFill>
                  <a:srgbClr val="344E61"/>
                </a:solidFill>
                <a:latin typeface="Verdana"/>
                <a:cs typeface="Verdana"/>
              </a:rPr>
              <a:t>animals</a:t>
            </a:r>
            <a:r>
              <a:rPr sz="1950" spc="-114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20" dirty="0">
                <a:solidFill>
                  <a:srgbClr val="344E61"/>
                </a:solidFill>
                <a:latin typeface="Verdana"/>
                <a:cs typeface="Verdana"/>
              </a:rPr>
              <a:t>and</a:t>
            </a:r>
            <a:r>
              <a:rPr sz="1950" spc="-12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40" dirty="0">
                <a:solidFill>
                  <a:srgbClr val="344E61"/>
                </a:solidFill>
                <a:latin typeface="Verdana"/>
                <a:cs typeface="Verdana"/>
              </a:rPr>
              <a:t>plants</a:t>
            </a:r>
            <a:r>
              <a:rPr sz="1950" spc="-12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20" dirty="0">
                <a:solidFill>
                  <a:srgbClr val="344E61"/>
                </a:solidFill>
                <a:latin typeface="Verdana"/>
                <a:cs typeface="Verdana"/>
              </a:rPr>
              <a:t>and</a:t>
            </a:r>
            <a:r>
              <a:rPr sz="1950" spc="-125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20" dirty="0">
                <a:solidFill>
                  <a:srgbClr val="344E61"/>
                </a:solidFill>
                <a:latin typeface="Verdana"/>
                <a:cs typeface="Verdana"/>
              </a:rPr>
              <a:t>goes </a:t>
            </a:r>
            <a:r>
              <a:rPr sz="1950" spc="-25" dirty="0">
                <a:solidFill>
                  <a:srgbClr val="344E61"/>
                </a:solidFill>
                <a:latin typeface="Verdana"/>
                <a:cs typeface="Verdana"/>
              </a:rPr>
              <a:t>into</a:t>
            </a:r>
            <a:r>
              <a:rPr sz="1950" spc="-13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60" dirty="0">
                <a:solidFill>
                  <a:srgbClr val="344E61"/>
                </a:solidFill>
                <a:latin typeface="Verdana"/>
                <a:cs typeface="Verdana"/>
              </a:rPr>
              <a:t>their</a:t>
            </a:r>
            <a:r>
              <a:rPr sz="1950" spc="-13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25" dirty="0">
                <a:solidFill>
                  <a:srgbClr val="344E61"/>
                </a:solidFill>
                <a:latin typeface="Verdana"/>
                <a:cs typeface="Verdana"/>
              </a:rPr>
              <a:t>cells</a:t>
            </a:r>
            <a:r>
              <a:rPr sz="1950" spc="-145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344E61"/>
                </a:solidFill>
                <a:latin typeface="Verdana"/>
                <a:cs typeface="Verdana"/>
              </a:rPr>
              <a:t>smoothly.</a:t>
            </a:r>
            <a:endParaRPr sz="1950">
              <a:latin typeface="Verdana"/>
              <a:cs typeface="Verdana"/>
            </a:endParaRPr>
          </a:p>
          <a:p>
            <a:pPr marL="390525" lvl="1" indent="-382905">
              <a:lnSpc>
                <a:spcPts val="2275"/>
              </a:lnSpc>
              <a:buSzPct val="97435"/>
              <a:buAutoNum type="alphaLcParenBoth"/>
              <a:tabLst>
                <a:tab pos="390525" algn="l"/>
              </a:tabLst>
            </a:pPr>
            <a:r>
              <a:rPr sz="1950" spc="-65" dirty="0">
                <a:solidFill>
                  <a:srgbClr val="344E61"/>
                </a:solidFill>
                <a:latin typeface="Verdana"/>
                <a:cs typeface="Verdana"/>
              </a:rPr>
              <a:t>Water</a:t>
            </a:r>
            <a:r>
              <a:rPr sz="1950" spc="-11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60" dirty="0">
                <a:solidFill>
                  <a:srgbClr val="344E61"/>
                </a:solidFill>
                <a:latin typeface="Verdana"/>
                <a:cs typeface="Verdana"/>
              </a:rPr>
              <a:t>can</a:t>
            </a:r>
            <a:r>
              <a:rPr sz="1950" spc="-13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60" dirty="0">
                <a:solidFill>
                  <a:srgbClr val="344E61"/>
                </a:solidFill>
                <a:latin typeface="Verdana"/>
                <a:cs typeface="Verdana"/>
              </a:rPr>
              <a:t>have</a:t>
            </a:r>
            <a:r>
              <a:rPr sz="1950" spc="-114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75" dirty="0">
                <a:solidFill>
                  <a:srgbClr val="344E61"/>
                </a:solidFill>
                <a:latin typeface="Verdana"/>
                <a:cs typeface="Verdana"/>
              </a:rPr>
              <a:t>the</a:t>
            </a:r>
            <a:r>
              <a:rPr sz="1950" spc="-11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50" dirty="0">
                <a:solidFill>
                  <a:srgbClr val="344E61"/>
                </a:solidFill>
                <a:latin typeface="Verdana"/>
                <a:cs typeface="Verdana"/>
              </a:rPr>
              <a:t>stronger</a:t>
            </a:r>
            <a:r>
              <a:rPr sz="1950" spc="-10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35" dirty="0">
                <a:solidFill>
                  <a:srgbClr val="344E61"/>
                </a:solidFill>
                <a:latin typeface="Verdana"/>
                <a:cs typeface="Verdana"/>
              </a:rPr>
              <a:t>cleansing</a:t>
            </a:r>
            <a:r>
              <a:rPr sz="1950" spc="-114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344E61"/>
                </a:solidFill>
                <a:latin typeface="Verdana"/>
                <a:cs typeface="Verdana"/>
              </a:rPr>
              <a:t>effect</a:t>
            </a:r>
            <a:endParaRPr sz="1950">
              <a:latin typeface="Verdana"/>
              <a:cs typeface="Verdana"/>
            </a:endParaRPr>
          </a:p>
          <a:p>
            <a:pPr marL="12700" marR="5715" lvl="1" indent="386715">
              <a:lnSpc>
                <a:spcPct val="101499"/>
              </a:lnSpc>
              <a:spcBef>
                <a:spcPts val="1850"/>
              </a:spcBef>
              <a:buSzPct val="97435"/>
              <a:buAutoNum type="alphaLcParenBoth"/>
              <a:tabLst>
                <a:tab pos="399415" algn="l"/>
              </a:tabLst>
            </a:pPr>
            <a:r>
              <a:rPr sz="1950" dirty="0">
                <a:solidFill>
                  <a:srgbClr val="344E61"/>
                </a:solidFill>
                <a:latin typeface="Verdana"/>
                <a:cs typeface="Verdana"/>
              </a:rPr>
              <a:t>Scale</a:t>
            </a:r>
            <a:r>
              <a:rPr sz="1950" spc="-75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344E61"/>
                </a:solidFill>
                <a:latin typeface="Verdana"/>
                <a:cs typeface="Verdana"/>
              </a:rPr>
              <a:t>and</a:t>
            </a:r>
            <a:r>
              <a:rPr sz="1950" spc="-75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344E61"/>
                </a:solidFill>
                <a:latin typeface="Verdana"/>
                <a:cs typeface="Verdana"/>
              </a:rPr>
              <a:t>slime</a:t>
            </a:r>
            <a:r>
              <a:rPr sz="1950" spc="-8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344E61"/>
                </a:solidFill>
                <a:latin typeface="Verdana"/>
                <a:cs typeface="Verdana"/>
              </a:rPr>
              <a:t>can</a:t>
            </a:r>
            <a:r>
              <a:rPr sz="1950" spc="-85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344E61"/>
                </a:solidFill>
                <a:latin typeface="Verdana"/>
                <a:cs typeface="Verdana"/>
              </a:rPr>
              <a:t>be</a:t>
            </a:r>
            <a:r>
              <a:rPr sz="1950" spc="-75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20" dirty="0">
                <a:solidFill>
                  <a:srgbClr val="344E61"/>
                </a:solidFill>
                <a:latin typeface="Verdana"/>
                <a:cs typeface="Verdana"/>
              </a:rPr>
              <a:t>removed</a:t>
            </a:r>
            <a:r>
              <a:rPr sz="1950" spc="-85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35" dirty="0">
                <a:solidFill>
                  <a:srgbClr val="344E61"/>
                </a:solidFill>
                <a:latin typeface="Verdana"/>
                <a:cs typeface="Verdana"/>
              </a:rPr>
              <a:t>dramatically</a:t>
            </a:r>
            <a:r>
              <a:rPr sz="1950" spc="-9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344E61"/>
                </a:solidFill>
                <a:latin typeface="Verdana"/>
                <a:cs typeface="Verdana"/>
              </a:rPr>
              <a:t>and</a:t>
            </a:r>
            <a:r>
              <a:rPr sz="1950" spc="-75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344E61"/>
                </a:solidFill>
                <a:latin typeface="Verdana"/>
                <a:cs typeface="Verdana"/>
              </a:rPr>
              <a:t>corrosion</a:t>
            </a:r>
            <a:r>
              <a:rPr sz="1950" spc="-8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344E61"/>
                </a:solidFill>
                <a:latin typeface="Verdana"/>
                <a:cs typeface="Verdana"/>
              </a:rPr>
              <a:t>of</a:t>
            </a:r>
            <a:r>
              <a:rPr sz="1950" spc="-8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344E61"/>
                </a:solidFill>
                <a:latin typeface="Verdana"/>
                <a:cs typeface="Verdana"/>
              </a:rPr>
              <a:t>a</a:t>
            </a:r>
            <a:r>
              <a:rPr sz="1950" spc="-75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344E61"/>
                </a:solidFill>
                <a:latin typeface="Verdana"/>
                <a:cs typeface="Verdana"/>
              </a:rPr>
              <a:t>pipe</a:t>
            </a:r>
            <a:r>
              <a:rPr sz="1950" spc="-8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25">
                <a:solidFill>
                  <a:srgbClr val="344E61"/>
                </a:solidFill>
                <a:latin typeface="Verdana"/>
                <a:cs typeface="Verdana"/>
              </a:rPr>
              <a:t>can </a:t>
            </a:r>
            <a:r>
              <a:rPr lang="en-US" sz="1950" spc="-25" dirty="0" smtClean="0">
                <a:solidFill>
                  <a:srgbClr val="344E61"/>
                </a:solidFill>
                <a:latin typeface="Verdana"/>
                <a:cs typeface="Verdana"/>
              </a:rPr>
              <a:t>   	</a:t>
            </a:r>
            <a:r>
              <a:rPr sz="1950" spc="-25" smtClean="0">
                <a:solidFill>
                  <a:srgbClr val="344E61"/>
                </a:solidFill>
                <a:latin typeface="Verdana"/>
                <a:cs typeface="Verdana"/>
              </a:rPr>
              <a:t>be</a:t>
            </a:r>
            <a:r>
              <a:rPr lang="en-US" sz="1950" spc="-25" dirty="0" smtClean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10" smtClean="0">
                <a:solidFill>
                  <a:srgbClr val="344E61"/>
                </a:solidFill>
                <a:latin typeface="Verdana"/>
                <a:cs typeface="Verdana"/>
              </a:rPr>
              <a:t>restrained</a:t>
            </a:r>
            <a:r>
              <a:rPr sz="1950" spc="-10" dirty="0">
                <a:solidFill>
                  <a:srgbClr val="344E61"/>
                </a:solidFill>
                <a:latin typeface="Verdana"/>
                <a:cs typeface="Verdana"/>
              </a:rPr>
              <a:t>.</a:t>
            </a:r>
            <a:endParaRPr sz="1950">
              <a:latin typeface="Verdana"/>
              <a:cs typeface="Verdana"/>
            </a:endParaRPr>
          </a:p>
          <a:p>
            <a:pPr marL="404495" lvl="1" indent="-391795">
              <a:lnSpc>
                <a:spcPts val="2310"/>
              </a:lnSpc>
              <a:spcBef>
                <a:spcPts val="35"/>
              </a:spcBef>
              <a:buSzPct val="97435"/>
              <a:buAutoNum type="alphaLcParenBoth" startAt="4"/>
              <a:tabLst>
                <a:tab pos="404495" algn="l"/>
              </a:tabLst>
            </a:pPr>
            <a:r>
              <a:rPr sz="1950" spc="-35" dirty="0">
                <a:solidFill>
                  <a:srgbClr val="344E61"/>
                </a:solidFill>
                <a:latin typeface="Verdana"/>
                <a:cs typeface="Verdana"/>
              </a:rPr>
              <a:t>Saving</a:t>
            </a:r>
            <a:r>
              <a:rPr sz="1950" spc="-135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344E61"/>
                </a:solidFill>
                <a:latin typeface="Verdana"/>
                <a:cs typeface="Verdana"/>
              </a:rPr>
              <a:t>of</a:t>
            </a:r>
            <a:r>
              <a:rPr sz="1950" spc="-135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90" dirty="0">
                <a:solidFill>
                  <a:srgbClr val="344E61"/>
                </a:solidFill>
                <a:latin typeface="Verdana"/>
                <a:cs typeface="Verdana"/>
              </a:rPr>
              <a:t>a</a:t>
            </a:r>
            <a:r>
              <a:rPr sz="1950" spc="-145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20" dirty="0">
                <a:solidFill>
                  <a:srgbClr val="344E61"/>
                </a:solidFill>
                <a:latin typeface="Verdana"/>
                <a:cs typeface="Verdana"/>
              </a:rPr>
              <a:t>lot</a:t>
            </a:r>
            <a:r>
              <a:rPr sz="1950" spc="-135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344E61"/>
                </a:solidFill>
                <a:latin typeface="Verdana"/>
                <a:cs typeface="Verdana"/>
              </a:rPr>
              <a:t>of</a:t>
            </a:r>
            <a:r>
              <a:rPr sz="1950" spc="-14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60" dirty="0">
                <a:solidFill>
                  <a:srgbClr val="344E61"/>
                </a:solidFill>
                <a:latin typeface="Verdana"/>
                <a:cs typeface="Verdana"/>
              </a:rPr>
              <a:t>water</a:t>
            </a:r>
            <a:r>
              <a:rPr sz="1950" spc="-125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60" dirty="0">
                <a:solidFill>
                  <a:srgbClr val="344E61"/>
                </a:solidFill>
                <a:latin typeface="Verdana"/>
                <a:cs typeface="Verdana"/>
              </a:rPr>
              <a:t>can</a:t>
            </a:r>
            <a:r>
              <a:rPr sz="1950" spc="-140" dirty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40">
                <a:solidFill>
                  <a:srgbClr val="344E61"/>
                </a:solidFill>
                <a:latin typeface="Verdana"/>
                <a:cs typeface="Verdana"/>
              </a:rPr>
              <a:t>be</a:t>
            </a:r>
            <a:r>
              <a:rPr sz="1950" spc="-145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sz="1950" spc="-10" smtClean="0">
                <a:solidFill>
                  <a:srgbClr val="344E61"/>
                </a:solidFill>
                <a:latin typeface="Verdana"/>
                <a:cs typeface="Verdana"/>
              </a:rPr>
              <a:t>possible.</a:t>
            </a:r>
            <a:endParaRPr lang="en-US" sz="1950" spc="-10" dirty="0">
              <a:solidFill>
                <a:srgbClr val="344E61"/>
              </a:solidFill>
              <a:latin typeface="Verdana"/>
              <a:cs typeface="Verdana"/>
            </a:endParaRPr>
          </a:p>
          <a:p>
            <a:pPr marL="404495" lvl="1" indent="-391795">
              <a:lnSpc>
                <a:spcPts val="2310"/>
              </a:lnSpc>
              <a:spcBef>
                <a:spcPts val="35"/>
              </a:spcBef>
              <a:buSzPct val="97435"/>
              <a:tabLst>
                <a:tab pos="404495" algn="l"/>
              </a:tabLst>
            </a:pPr>
            <a:endParaRPr lang="en-US" sz="1950" b="1" i="1" spc="-10" dirty="0">
              <a:solidFill>
                <a:srgbClr val="344E61"/>
              </a:solidFill>
              <a:latin typeface="Verdana"/>
              <a:cs typeface="Verdana"/>
            </a:endParaRPr>
          </a:p>
          <a:p>
            <a:pPr marL="404495" lvl="1" indent="-391795">
              <a:lnSpc>
                <a:spcPts val="2310"/>
              </a:lnSpc>
              <a:spcBef>
                <a:spcPts val="35"/>
              </a:spcBef>
              <a:buSzPct val="97435"/>
              <a:tabLst>
                <a:tab pos="404495" algn="l"/>
              </a:tabLst>
            </a:pPr>
            <a:r>
              <a:rPr lang="en-US" sz="2050" b="1" i="1" spc="-375" dirty="0" smtClean="0">
                <a:solidFill>
                  <a:srgbClr val="00AF50"/>
                </a:solidFill>
                <a:latin typeface="Verdana"/>
                <a:cs typeface="Verdana"/>
              </a:rPr>
              <a:t>	</a:t>
            </a:r>
            <a:r>
              <a:rPr sz="2050" b="1" i="1" spc="-375" smtClean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lang="en-US" sz="2050" b="1" i="1" spc="-375" dirty="0" smtClean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375" smtClean="0">
                <a:solidFill>
                  <a:srgbClr val="00AF50"/>
                </a:solidFill>
                <a:latin typeface="Verdana"/>
                <a:cs typeface="Verdana"/>
              </a:rPr>
              <a:t>t</a:t>
            </a:r>
            <a:r>
              <a:rPr sz="2050" b="1" i="1" spc="475" smtClean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260" dirty="0">
                <a:solidFill>
                  <a:srgbClr val="00AF50"/>
                </a:solidFill>
                <a:latin typeface="Verdana"/>
                <a:cs typeface="Verdana"/>
              </a:rPr>
              <a:t>has</a:t>
            </a:r>
            <a:r>
              <a:rPr sz="2050" b="1" i="1" spc="48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dirty="0">
                <a:solidFill>
                  <a:srgbClr val="00AF50"/>
                </a:solidFill>
                <a:latin typeface="Verdana"/>
                <a:cs typeface="Verdana"/>
              </a:rPr>
              <a:t>also</a:t>
            </a:r>
            <a:r>
              <a:rPr sz="2050" b="1" i="1" spc="484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254" dirty="0">
                <a:solidFill>
                  <a:srgbClr val="00AF50"/>
                </a:solidFill>
                <a:latin typeface="Verdana"/>
                <a:cs typeface="Verdana"/>
              </a:rPr>
              <a:t>been</a:t>
            </a:r>
            <a:r>
              <a:rPr sz="2050" b="1" i="1" spc="49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70" dirty="0">
                <a:solidFill>
                  <a:srgbClr val="00AF50"/>
                </a:solidFill>
                <a:latin typeface="Verdana"/>
                <a:cs typeface="Verdana"/>
              </a:rPr>
              <a:t>proved</a:t>
            </a:r>
            <a:r>
              <a:rPr sz="2050" b="1" i="1" spc="49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>
                <a:solidFill>
                  <a:srgbClr val="00AF50"/>
                </a:solidFill>
                <a:latin typeface="Verdana"/>
                <a:cs typeface="Verdana"/>
              </a:rPr>
              <a:t>that</a:t>
            </a:r>
            <a:r>
              <a:rPr sz="2050" b="1" i="1" spc="48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lang="en-US" sz="2050" b="1" i="1" spc="-290" dirty="0" smtClean="0">
                <a:solidFill>
                  <a:srgbClr val="00AF50"/>
                </a:solidFill>
                <a:latin typeface="Verdana"/>
                <a:cs typeface="Verdana"/>
              </a:rPr>
              <a:t>AMB</a:t>
            </a:r>
            <a:r>
              <a:rPr sz="2050" b="1" i="1" spc="475" smtClean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254" dirty="0">
                <a:solidFill>
                  <a:srgbClr val="00AF50"/>
                </a:solidFill>
                <a:latin typeface="Verdana"/>
                <a:cs typeface="Verdana"/>
              </a:rPr>
              <a:t>can</a:t>
            </a:r>
            <a:r>
              <a:rPr sz="2050" b="1" i="1" spc="48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85" dirty="0">
                <a:solidFill>
                  <a:srgbClr val="00AF50"/>
                </a:solidFill>
                <a:latin typeface="Verdana"/>
                <a:cs typeface="Verdana"/>
              </a:rPr>
              <a:t>provide</a:t>
            </a:r>
            <a:r>
              <a:rPr sz="2050" b="1" i="1" spc="49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140" dirty="0">
                <a:solidFill>
                  <a:srgbClr val="00AF50"/>
                </a:solidFill>
                <a:latin typeface="Verdana"/>
                <a:cs typeface="Verdana"/>
              </a:rPr>
              <a:t>antioxidant</a:t>
            </a:r>
            <a:r>
              <a:rPr sz="2050" b="1" i="1" spc="49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285">
                <a:solidFill>
                  <a:srgbClr val="00AF50"/>
                </a:solidFill>
                <a:latin typeface="Verdana"/>
                <a:cs typeface="Verdana"/>
              </a:rPr>
              <a:t>and </a:t>
            </a:r>
            <a:r>
              <a:rPr lang="en-US" sz="2050" b="1" i="1" spc="-28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215" smtClean="0">
                <a:solidFill>
                  <a:srgbClr val="00AF50"/>
                </a:solidFill>
                <a:latin typeface="Verdana"/>
                <a:cs typeface="Verdana"/>
              </a:rPr>
              <a:t>antimicrobial</a:t>
            </a:r>
            <a:r>
              <a:rPr sz="2050" b="1" i="1" spc="40" smtClean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195" dirty="0">
                <a:solidFill>
                  <a:srgbClr val="00AF50"/>
                </a:solidFill>
                <a:latin typeface="Verdana"/>
                <a:cs typeface="Verdana"/>
              </a:rPr>
              <a:t>effect</a:t>
            </a:r>
            <a:r>
              <a:rPr sz="2050" b="1" i="1" spc="2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20" dirty="0">
                <a:solidFill>
                  <a:srgbClr val="00AF50"/>
                </a:solidFill>
                <a:latin typeface="Verdana"/>
                <a:cs typeface="Verdana"/>
              </a:rPr>
              <a:t>to</a:t>
            </a:r>
            <a:r>
              <a:rPr sz="2050" b="1" i="1" spc="-13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254" dirty="0">
                <a:solidFill>
                  <a:srgbClr val="00AF50"/>
                </a:solidFill>
                <a:latin typeface="Verdana"/>
                <a:cs typeface="Verdana"/>
              </a:rPr>
              <a:t>water</a:t>
            </a:r>
            <a:r>
              <a:rPr sz="2050" b="1" i="1" spc="8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200" dirty="0">
                <a:solidFill>
                  <a:srgbClr val="00AF50"/>
                </a:solidFill>
                <a:latin typeface="Verdana"/>
                <a:cs typeface="Verdana"/>
              </a:rPr>
              <a:t>including</a:t>
            </a:r>
            <a:r>
              <a:rPr sz="2050" b="1" i="1" spc="2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180" dirty="0">
                <a:solidFill>
                  <a:srgbClr val="00AF50"/>
                </a:solidFill>
                <a:latin typeface="Verdana"/>
                <a:cs typeface="Verdana"/>
              </a:rPr>
              <a:t>the</a:t>
            </a:r>
            <a:r>
              <a:rPr sz="2050" b="1" i="1" spc="1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215" dirty="0">
                <a:solidFill>
                  <a:srgbClr val="00AF50"/>
                </a:solidFill>
                <a:latin typeface="Verdana"/>
                <a:cs typeface="Verdana"/>
              </a:rPr>
              <a:t>restraint</a:t>
            </a:r>
            <a:r>
              <a:rPr sz="2050" b="1" i="1" spc="4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50" dirty="0">
                <a:solidFill>
                  <a:srgbClr val="00AF50"/>
                </a:solidFill>
                <a:latin typeface="Verdana"/>
                <a:cs typeface="Verdana"/>
              </a:rPr>
              <a:t>of</a:t>
            </a:r>
            <a:r>
              <a:rPr sz="2050" b="1" i="1" spc="1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180" dirty="0">
                <a:solidFill>
                  <a:srgbClr val="00AF50"/>
                </a:solidFill>
                <a:latin typeface="Verdana"/>
                <a:cs typeface="Verdana"/>
              </a:rPr>
              <a:t>the</a:t>
            </a:r>
            <a:r>
              <a:rPr sz="2050" b="1" i="1" spc="1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200" dirty="0">
                <a:solidFill>
                  <a:srgbClr val="00AF50"/>
                </a:solidFill>
                <a:latin typeface="Verdana"/>
                <a:cs typeface="Verdana"/>
              </a:rPr>
              <a:t>growth</a:t>
            </a:r>
            <a:r>
              <a:rPr sz="2050" b="1" i="1" spc="2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50">
                <a:solidFill>
                  <a:srgbClr val="00AF50"/>
                </a:solidFill>
                <a:latin typeface="Verdana"/>
                <a:cs typeface="Verdana"/>
              </a:rPr>
              <a:t>of</a:t>
            </a:r>
            <a:r>
              <a:rPr sz="2050" b="1" i="1" spc="1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270" smtClean="0">
                <a:solidFill>
                  <a:srgbClr val="00AF50"/>
                </a:solidFill>
                <a:latin typeface="Verdana"/>
                <a:cs typeface="Verdana"/>
              </a:rPr>
              <a:t>E</a:t>
            </a:r>
            <a:r>
              <a:rPr sz="2050" b="1" i="1" spc="-55" smtClean="0">
                <a:solidFill>
                  <a:srgbClr val="00AF50"/>
                </a:solidFill>
                <a:latin typeface="Verdana"/>
                <a:cs typeface="Verdana"/>
              </a:rPr>
              <a:t>coli </a:t>
            </a:r>
            <a:r>
              <a:rPr sz="2050" b="1" i="1" spc="-260">
                <a:solidFill>
                  <a:srgbClr val="00AF50"/>
                </a:solidFill>
                <a:latin typeface="Verdana"/>
                <a:cs typeface="Verdana"/>
              </a:rPr>
              <a:t>and</a:t>
            </a:r>
            <a:r>
              <a:rPr sz="2050" b="1" i="1" spc="-11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250" smtClean="0">
                <a:solidFill>
                  <a:srgbClr val="00AF50"/>
                </a:solidFill>
                <a:latin typeface="Verdana"/>
                <a:cs typeface="Verdana"/>
              </a:rPr>
              <a:t>bacterium</a:t>
            </a:r>
            <a:r>
              <a:rPr sz="2050" b="1" i="1" spc="-120" smtClean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050" b="1" i="1" spc="-50" dirty="0">
                <a:solidFill>
                  <a:srgbClr val="00AF50"/>
                </a:solidFill>
                <a:latin typeface="Verdana"/>
                <a:cs typeface="Verdana"/>
              </a:rPr>
              <a:t>!</a:t>
            </a:r>
            <a:endParaRPr sz="2050">
              <a:latin typeface="Verdana"/>
              <a:cs typeface="Verdana"/>
            </a:endParaRPr>
          </a:p>
          <a:p>
            <a:pPr marL="572135" marR="392430" indent="-70485">
              <a:lnSpc>
                <a:spcPct val="100499"/>
              </a:lnSpc>
              <a:spcBef>
                <a:spcPts val="25"/>
              </a:spcBef>
              <a:tabLst>
                <a:tab pos="4106545" algn="l"/>
                <a:tab pos="7447915" algn="l"/>
              </a:tabLst>
            </a:pPr>
            <a:r>
              <a:rPr sz="1950">
                <a:solidFill>
                  <a:srgbClr val="344E61"/>
                </a:solidFill>
                <a:latin typeface="Verdana"/>
                <a:cs typeface="Verdana"/>
              </a:rPr>
              <a:t>		</a:t>
            </a:r>
            <a:endParaRPr lang="en-US" sz="1950" dirty="0" smtClean="0">
              <a:solidFill>
                <a:srgbClr val="344E61"/>
              </a:solidFill>
              <a:latin typeface="Verdana"/>
              <a:cs typeface="Verdana"/>
            </a:endParaRPr>
          </a:p>
          <a:p>
            <a:pPr marL="572135" marR="392430" indent="-70485">
              <a:lnSpc>
                <a:spcPct val="100499"/>
              </a:lnSpc>
              <a:spcBef>
                <a:spcPts val="25"/>
              </a:spcBef>
              <a:tabLst>
                <a:tab pos="4106545" algn="l"/>
                <a:tab pos="7447915" algn="l"/>
              </a:tabLst>
            </a:pPr>
            <a:r>
              <a:rPr sz="1950" spc="-65" smtClean="0">
                <a:solidFill>
                  <a:srgbClr val="C00000"/>
                </a:solidFill>
                <a:latin typeface="Verdana"/>
                <a:cs typeface="Verdana"/>
              </a:rPr>
              <a:t>Remarkable</a:t>
            </a:r>
            <a:r>
              <a:rPr sz="1950" spc="-95" smtClean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950" spc="-55">
                <a:solidFill>
                  <a:srgbClr val="C00000"/>
                </a:solidFill>
                <a:latin typeface="Verdana"/>
                <a:cs typeface="Verdana"/>
              </a:rPr>
              <a:t>Difference</a:t>
            </a:r>
            <a:r>
              <a:rPr sz="1950" spc="-11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950" spc="-50" smtClean="0">
                <a:solidFill>
                  <a:srgbClr val="C00000"/>
                </a:solidFill>
                <a:latin typeface="Verdana"/>
                <a:cs typeface="Verdana"/>
              </a:rPr>
              <a:t>!</a:t>
            </a:r>
            <a:r>
              <a:rPr lang="en-US" sz="1950" spc="-50" dirty="0" smtClean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n-US" sz="1950" spc="-20" dirty="0" smtClean="0">
                <a:solidFill>
                  <a:srgbClr val="C00000"/>
                </a:solidFill>
                <a:latin typeface="Verdana"/>
                <a:cs typeface="Verdana"/>
              </a:rPr>
              <a:t>Shell</a:t>
            </a:r>
            <a:r>
              <a:rPr lang="en-US" sz="1950" spc="-150" dirty="0" smtClean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n-US" sz="1950" spc="125" dirty="0" smtClean="0">
                <a:solidFill>
                  <a:srgbClr val="C00000"/>
                </a:solidFill>
                <a:latin typeface="Verdana"/>
                <a:cs typeface="Verdana"/>
              </a:rPr>
              <a:t>&amp;</a:t>
            </a:r>
            <a:r>
              <a:rPr lang="en-US" sz="1950" spc="-135" dirty="0" smtClean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n-US" sz="1950" spc="-20" dirty="0" smtClean="0">
                <a:solidFill>
                  <a:srgbClr val="C00000"/>
                </a:solidFill>
                <a:latin typeface="Verdana"/>
                <a:cs typeface="Verdana"/>
              </a:rPr>
              <a:t>Tube</a:t>
            </a:r>
            <a:r>
              <a:rPr lang="en-US" sz="1950" spc="-125" dirty="0" smtClean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n-US" sz="1950" spc="-400" dirty="0" smtClean="0">
                <a:solidFill>
                  <a:srgbClr val="344E61"/>
                </a:solidFill>
                <a:latin typeface="Verdana"/>
                <a:cs typeface="Verdana"/>
              </a:rPr>
              <a:t>:</a:t>
            </a:r>
            <a:endParaRPr sz="195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200" y="0"/>
            <a:ext cx="9288780" cy="7663180"/>
            <a:chOff x="76200" y="0"/>
            <a:chExt cx="9288780" cy="76631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2815" y="6289546"/>
              <a:ext cx="2061972" cy="13731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7976" y="6289546"/>
              <a:ext cx="1937003" cy="13731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" y="0"/>
              <a:ext cx="899172" cy="11109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639" y="0"/>
              <a:ext cx="797051" cy="106222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4267200" y="5791200"/>
            <a:ext cx="163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30" dirty="0" smtClean="0">
                <a:solidFill>
                  <a:srgbClr val="344E61"/>
                </a:solidFill>
                <a:latin typeface="Verdana"/>
                <a:cs typeface="Verdana"/>
              </a:rPr>
              <a:t>Without</a:t>
            </a:r>
            <a:r>
              <a:rPr lang="en-US" spc="-120" dirty="0" smtClean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lang="en-US" spc="-10" dirty="0" smtClean="0">
                <a:solidFill>
                  <a:srgbClr val="344E61"/>
                </a:solidFill>
                <a:latin typeface="Verdana"/>
                <a:cs typeface="Verdana"/>
              </a:rPr>
              <a:t>AMB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543800" y="586740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20" dirty="0" smtClean="0">
                <a:solidFill>
                  <a:srgbClr val="344E61"/>
                </a:solidFill>
                <a:latin typeface="Verdana"/>
                <a:cs typeface="Verdana"/>
              </a:rPr>
              <a:t>With</a:t>
            </a:r>
            <a:r>
              <a:rPr lang="en-US" spc="-140" dirty="0" smtClean="0">
                <a:solidFill>
                  <a:srgbClr val="344E61"/>
                </a:solidFill>
                <a:latin typeface="Verdana"/>
                <a:cs typeface="Verdana"/>
              </a:rPr>
              <a:t> </a:t>
            </a:r>
            <a:r>
              <a:rPr lang="en-US" spc="-45" dirty="0" smtClean="0">
                <a:solidFill>
                  <a:srgbClr val="344E61"/>
                </a:solidFill>
                <a:latin typeface="Verdana"/>
                <a:cs typeface="Verdana"/>
              </a:rPr>
              <a:t>AMB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8087" y="123444"/>
            <a:ext cx="5636514" cy="13357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0805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APPLICATIONS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761" y="1037082"/>
            <a:ext cx="10058400" cy="100965"/>
          </a:xfrm>
          <a:custGeom>
            <a:avLst/>
            <a:gdLst/>
            <a:ahLst/>
            <a:cxnLst/>
            <a:rect l="l" t="t" r="r" b="b"/>
            <a:pathLst>
              <a:path w="10058400" h="100965">
                <a:moveTo>
                  <a:pt x="10058400" y="100457"/>
                </a:moveTo>
                <a:lnTo>
                  <a:pt x="0" y="0"/>
                </a:lnTo>
              </a:path>
            </a:pathLst>
          </a:custGeom>
          <a:ln w="28575">
            <a:solidFill>
              <a:srgbClr val="344E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62554" y="1179703"/>
            <a:ext cx="502412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108960" algn="l"/>
              </a:tabLst>
            </a:pPr>
            <a:r>
              <a:rPr sz="3050" spc="-10" dirty="0">
                <a:solidFill>
                  <a:srgbClr val="344E61"/>
                </a:solidFill>
                <a:latin typeface="Calibri"/>
                <a:cs typeface="Calibri"/>
              </a:rPr>
              <a:t>Industrial</a:t>
            </a:r>
            <a:r>
              <a:rPr sz="3050" dirty="0">
                <a:solidFill>
                  <a:srgbClr val="344E61"/>
                </a:solidFill>
                <a:latin typeface="Calibri"/>
                <a:cs typeface="Calibri"/>
              </a:rPr>
              <a:t>	</a:t>
            </a:r>
            <a:r>
              <a:rPr sz="3050" spc="-10" dirty="0">
                <a:solidFill>
                  <a:srgbClr val="344E61"/>
                </a:solidFill>
                <a:latin typeface="Calibri"/>
                <a:cs typeface="Calibri"/>
              </a:rPr>
              <a:t>Commercial</a:t>
            </a:r>
            <a:endParaRPr sz="30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0040" y="0"/>
            <a:ext cx="9738360" cy="7772399"/>
            <a:chOff x="320040" y="0"/>
            <a:chExt cx="9738360" cy="777239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6736" y="1738882"/>
              <a:ext cx="4931664" cy="60335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rcRect l="20443"/>
            <a:stretch>
              <a:fillRect/>
            </a:stretch>
          </p:blipFill>
          <p:spPr>
            <a:xfrm>
              <a:off x="381000" y="1676400"/>
              <a:ext cx="4464558" cy="5714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040" y="0"/>
              <a:ext cx="905281" cy="11201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1480" y="1523"/>
              <a:ext cx="803148" cy="10698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28600"/>
            <a:ext cx="7428483" cy="569387"/>
          </a:xfrm>
        </p:spPr>
        <p:txBody>
          <a:bodyPr/>
          <a:lstStyle/>
          <a:p>
            <a:r>
              <a:rPr lang="en-US" dirty="0" smtClean="0"/>
              <a:t>Limitation of AMB</a:t>
            </a:r>
            <a:endParaRPr lang="en-US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52400" y="990600"/>
            <a:ext cx="9906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1.AMB alone is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Not Effective for High-Purity Water Needs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(0 PPM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AMB </a:t>
            </a:r>
            <a:r>
              <a:rPr lang="en-US" sz="24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cannot produce </a:t>
            </a:r>
            <a:r>
              <a:rPr lang="en-US" sz="24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(Zero) PPM hardness </a:t>
            </a:r>
            <a:r>
              <a:rPr lang="en-US" sz="24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ultra-pure water required in industries like 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pharmaceuticals, semiconductors, and high-end and high pressure boilers with 0 PPM requirement.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Limited Impact on Dissolved Solids (TDS)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AMB 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does not remove dissolved salts,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heavy metals, or contaminants like fluoride, arsenic, and nitrates, unlike RO systems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but make insoluble non sticky colloids of hardness causing element.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Extremely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Hard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Water, LTI with simple filtration is needed: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 cases where hardness exceeds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PPM, additional filtration may be required to arrest the colloids. But with simple filtration with LTI it can replace ion exchange or RO unit.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AMB </a:t>
            </a:r>
            <a:r>
              <a:rPr lang="en-US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does not replace but Supports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existing installed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traditional         Water Treatment system with ultra pure water requirement :</a:t>
            </a:r>
            <a:endParaRPr lang="en-US" sz="2400" b="1" dirty="0" smtClean="0"/>
          </a:p>
          <a:p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Enhances RO systems, Ion Exchange, and Ultra-Pure Water Applications can be worked in conjunction with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AMB by 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reducing the regular </a:t>
            </a:r>
            <a:r>
              <a:rPr lang="en-US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maintaince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cost, increasing the life of membrane by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50-60 %. </a:t>
            </a:r>
            <a:r>
              <a:rPr lang="en-US" sz="1600" b="1" dirty="0" smtClean="0"/>
              <a:t>For Ion Exchange:</a:t>
            </a:r>
            <a:r>
              <a:rPr lang="en-US" sz="1600" dirty="0" smtClean="0"/>
              <a:t> Reduces resin fouling, lowering regeneration needs by </a:t>
            </a:r>
            <a:r>
              <a:rPr lang="en-US" sz="1600" b="1" dirty="0"/>
              <a:t>4</a:t>
            </a:r>
            <a:r>
              <a:rPr lang="en-US" sz="1600" b="1" dirty="0" smtClean="0"/>
              <a:t>0-50%</a:t>
            </a:r>
            <a:endParaRPr lang="en-US" sz="1600" dirty="0" smtClean="0"/>
          </a:p>
          <a:p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10303</TotalTime>
  <Words>1289</Words>
  <Application>Microsoft Office PowerPoint</Application>
  <PresentationFormat>Custom</PresentationFormat>
  <Paragraphs>202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WHAT IS AMB ? </vt:lpstr>
      <vt:lpstr>Scientific Principle of AMB Technology  </vt:lpstr>
      <vt:lpstr>Slide 3</vt:lpstr>
      <vt:lpstr>HOW DOES AMB WORK ? – Illustrated Explanation No.2</vt:lpstr>
      <vt:lpstr>HOW DOES AMB WORK ? – Illustrated Explanation No.3</vt:lpstr>
      <vt:lpstr>Slide 6</vt:lpstr>
      <vt:lpstr>EFFECTS OF AMB</vt:lpstr>
      <vt:lpstr>APPLICATIONS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Procon Ventures</dc:title>
  <dc:creator>Navani Aras</dc:creator>
  <cp:lastModifiedBy>Nice</cp:lastModifiedBy>
  <cp:revision>319</cp:revision>
  <dcterms:created xsi:type="dcterms:W3CDTF">2025-03-28T08:07:43Z</dcterms:created>
  <dcterms:modified xsi:type="dcterms:W3CDTF">2025-12-20T12:06:42Z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2022-12-31T00:00:00Z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2025-03-28T00:00:00Z</vt:filetime>
  </property>
  <property fmtid="{D5CDD505-2E9C-101B-9397-08002B2CF9AE}" pid="5" name="Producer">
    <vt:lpwstr>Microsoft® PowerPoint® 2019</vt:lpwstr>
  </property>
</Properties>
</file>